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912" r:id="rId2"/>
    <p:sldMasterId id="2147483924" r:id="rId3"/>
    <p:sldMasterId id="2147483972" r:id="rId4"/>
    <p:sldMasterId id="2147483984" r:id="rId5"/>
  </p:sldMasterIdLst>
  <p:notesMasterIdLst>
    <p:notesMasterId r:id="rId38"/>
  </p:notesMasterIdLst>
  <p:sldIdLst>
    <p:sldId id="363" r:id="rId6"/>
    <p:sldId id="365" r:id="rId7"/>
    <p:sldId id="366" r:id="rId8"/>
    <p:sldId id="257"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6" r:id="rId22"/>
    <p:sldId id="387" r:id="rId23"/>
    <p:sldId id="388" r:id="rId24"/>
    <p:sldId id="389" r:id="rId25"/>
    <p:sldId id="390" r:id="rId26"/>
    <p:sldId id="327" r:id="rId27"/>
    <p:sldId id="391" r:id="rId28"/>
    <p:sldId id="356" r:id="rId29"/>
    <p:sldId id="392" r:id="rId30"/>
    <p:sldId id="357" r:id="rId31"/>
    <p:sldId id="393" r:id="rId32"/>
    <p:sldId id="394" r:id="rId33"/>
    <p:sldId id="395" r:id="rId34"/>
    <p:sldId id="396" r:id="rId35"/>
    <p:sldId id="306" r:id="rId36"/>
    <p:sldId id="31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482FC2-6C9C-43AC-A918-E0568CDA1E65}">
          <p14:sldIdLst>
            <p14:sldId id="363"/>
            <p14:sldId id="365"/>
            <p14:sldId id="366"/>
            <p14:sldId id="257"/>
            <p14:sldId id="373"/>
            <p14:sldId id="374"/>
            <p14:sldId id="375"/>
            <p14:sldId id="376"/>
            <p14:sldId id="377"/>
            <p14:sldId id="378"/>
            <p14:sldId id="379"/>
            <p14:sldId id="380"/>
            <p14:sldId id="381"/>
            <p14:sldId id="382"/>
            <p14:sldId id="383"/>
            <p14:sldId id="384"/>
            <p14:sldId id="386"/>
            <p14:sldId id="387"/>
            <p14:sldId id="388"/>
            <p14:sldId id="389"/>
            <p14:sldId id="390"/>
            <p14:sldId id="327"/>
            <p14:sldId id="391"/>
            <p14:sldId id="356"/>
            <p14:sldId id="392"/>
            <p14:sldId id="357"/>
            <p14:sldId id="393"/>
            <p14:sldId id="394"/>
            <p14:sldId id="395"/>
            <p14:sldId id="396"/>
            <p14:sldId id="306"/>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9" autoAdjust="0"/>
    <p:restoredTop sz="96975" autoAdjust="0"/>
  </p:normalViewPr>
  <p:slideViewPr>
    <p:cSldViewPr snapToGrid="0">
      <p:cViewPr varScale="1">
        <p:scale>
          <a:sx n="72" d="100"/>
          <a:sy n="72" d="100"/>
        </p:scale>
        <p:origin x="145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F676E-0E06-46D7-8813-3F08F0CA28A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4F37300-45D8-42C1-BEB6-0C65A8846815}">
      <dgm:prSet phldrT="[Text]" custT="1"/>
      <dgm:spPr>
        <a:solidFill>
          <a:schemeClr val="accent6">
            <a:lumMod val="20000"/>
            <a:lumOff val="80000"/>
          </a:schemeClr>
        </a:solidFill>
      </dgm:spPr>
      <dgm:t>
        <a:bodyPr/>
        <a:lstStyle/>
        <a:p>
          <a:r>
            <a:rPr lang="en-US" sz="2400" dirty="0" err="1">
              <a:solidFill>
                <a:schemeClr val="tx1"/>
              </a:solidFill>
              <a:latin typeface="Times New Roman" panose="02020603050405020304" pitchFamily="18" charset="0"/>
              <a:cs typeface="Times New Roman" panose="02020603050405020304" pitchFamily="18" charset="0"/>
            </a:rPr>
            <a:t>Đại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Sỹ</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Lê</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Ngọc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Khánh</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Trưởng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Khoa</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Học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an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&amp;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Luật</a:t>
          </a:r>
          <a:r>
            <a:rPr lang="en-US" sz="2400" dirty="0">
              <a:solidFill>
                <a:schemeClr val="tx1"/>
              </a:solidFill>
              <a:latin typeface="Times New Roman" panose="02020603050405020304" pitchFamily="18" charset="0"/>
              <a:cs typeface="Times New Roman" panose="02020603050405020304" pitchFamily="18" charset="0"/>
            </a:rPr>
            <a:t> TGS.</a:t>
          </a:r>
          <a:endParaRPr lang="en-US" sz="2400" dirty="0">
            <a:solidFill>
              <a:schemeClr val="tx1"/>
            </a:solidFill>
          </a:endParaRPr>
        </a:p>
      </dgm:t>
    </dgm:pt>
    <dgm:pt modelId="{E5EB07EE-153A-4D5E-9C2D-0DCFD17E9239}" type="parTrans" cxnId="{66A9300A-C824-4659-99A2-B990EEA3B6A0}">
      <dgm:prSet/>
      <dgm:spPr/>
      <dgm:t>
        <a:bodyPr/>
        <a:lstStyle/>
        <a:p>
          <a:endParaRPr lang="en-US"/>
        </a:p>
      </dgm:t>
    </dgm:pt>
    <dgm:pt modelId="{16C19C85-77C7-42B3-80F3-26089868863F}" type="sibTrans" cxnId="{66A9300A-C824-4659-99A2-B990EEA3B6A0}">
      <dgm:prSet/>
      <dgm:spPr/>
      <dgm:t>
        <a:bodyPr/>
        <a:lstStyle/>
        <a:p>
          <a:endParaRPr lang="en-US"/>
        </a:p>
      </dgm:t>
    </dgm:pt>
    <dgm:pt modelId="{45781326-750C-41DA-B2BB-4F8726AA2C47}">
      <dgm:prSet phldrT="[Text]" custT="1"/>
      <dgm:spPr>
        <a:solidFill>
          <a:schemeClr val="accent6">
            <a:lumMod val="20000"/>
            <a:lumOff val="80000"/>
          </a:schemeClr>
        </a:solidFill>
      </dgm:spPr>
      <dgm:t>
        <a:bodyPr/>
        <a:lstStyle/>
        <a:p>
          <a:r>
            <a:rPr lang="en-US" sz="2400" dirty="0" err="1">
              <a:solidFill>
                <a:prstClr val="black"/>
              </a:solidFill>
              <a:latin typeface="Times New Roman" panose="02020603050405020304" pitchFamily="18" charset="0"/>
              <a:cs typeface="Times New Roman" panose="02020603050405020304" pitchFamily="18" charset="0"/>
            </a:rPr>
            <a:t>Luật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sư</a:t>
          </a: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Hà</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Huy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Sơn</a:t>
          </a:r>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err="1">
              <a:solidFill>
                <a:schemeClr val="tx1"/>
              </a:solidFill>
              <a:latin typeface="Times New Roman" panose="02020603050405020304" pitchFamily="18" charset="0"/>
              <a:cs typeface="Times New Roman" panose="02020603050405020304" pitchFamily="18" charset="0"/>
            </a:rPr>
            <a:t>Thuộc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Nội</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err="1">
              <a:solidFill>
                <a:prstClr val="black"/>
              </a:solidFill>
              <a:latin typeface="Times New Roman" panose="02020603050405020304" pitchFamily="18" charset="0"/>
              <a:cs typeface="Times New Roman" panose="02020603050405020304" pitchFamily="18" charset="0"/>
            </a:rPr>
            <a:t>Hiện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&amp;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Luật</a:t>
          </a:r>
          <a:r>
            <a:rPr lang="en-US" sz="2400" dirty="0">
              <a:solidFill>
                <a:prstClr val="black"/>
              </a:solidFill>
              <a:latin typeface="Times New Roman" panose="02020603050405020304" pitchFamily="18" charset="0"/>
              <a:cs typeface="Times New Roman" panose="02020603050405020304" pitchFamily="18" charset="0"/>
            </a:rPr>
            <a:t> TGS.</a:t>
          </a:r>
          <a:endParaRPr lang="en-US" sz="2400" dirty="0">
            <a:latin typeface="Times New Roman" panose="02020603050405020304" pitchFamily="18" charset="0"/>
            <a:cs typeface="Times New Roman" panose="02020603050405020304" pitchFamily="18" charset="0"/>
          </a:endParaRPr>
        </a:p>
      </dgm:t>
    </dgm:pt>
    <dgm:pt modelId="{AA058C0F-2AFF-4BAE-8BAF-CC83010A1FD1}" type="parTrans" cxnId="{843A0B8A-9CBD-45AC-BF94-28CE030569C3}">
      <dgm:prSet/>
      <dgm:spPr/>
      <dgm:t>
        <a:bodyPr/>
        <a:lstStyle/>
        <a:p>
          <a:endParaRPr lang="en-US"/>
        </a:p>
      </dgm:t>
    </dgm:pt>
    <dgm:pt modelId="{0DC70CD9-4C2D-4B2C-B2DA-B08E440F71DA}" type="sibTrans" cxnId="{843A0B8A-9CBD-45AC-BF94-28CE030569C3}">
      <dgm:prSet/>
      <dgm:spPr/>
      <dgm:t>
        <a:bodyPr/>
        <a:lstStyle/>
        <a:p>
          <a:endParaRPr lang="en-US"/>
        </a:p>
      </dgm:t>
    </dgm:pt>
    <dgm:pt modelId="{3784B4AB-6EF0-470E-8CE1-3D0B4F60604C}" type="pres">
      <dgm:prSet presAssocID="{490F676E-0E06-46D7-8813-3F08F0CA28AC}" presName="linear" presStyleCnt="0">
        <dgm:presLayoutVars>
          <dgm:dir/>
          <dgm:resizeHandles val="exact"/>
        </dgm:presLayoutVars>
      </dgm:prSet>
      <dgm:spPr/>
    </dgm:pt>
    <dgm:pt modelId="{A4D0A953-3719-48F8-86A6-AC27AFF48A67}" type="pres">
      <dgm:prSet presAssocID="{14F37300-45D8-42C1-BEB6-0C65A8846815}" presName="comp" presStyleCnt="0"/>
      <dgm:spPr/>
    </dgm:pt>
    <dgm:pt modelId="{9EE0AA2B-CC45-431B-8A90-4C1C46E68009}" type="pres">
      <dgm:prSet presAssocID="{14F37300-45D8-42C1-BEB6-0C65A8846815}" presName="box" presStyleLbl="node1" presStyleIdx="0" presStyleCnt="2"/>
      <dgm:spPr/>
    </dgm:pt>
    <dgm:pt modelId="{3E388704-EEF7-44CD-B899-410CB78C1250}" type="pres">
      <dgm:prSet presAssocID="{14F37300-45D8-42C1-BEB6-0C65A8846815}" presName="img" presStyleLbl="fgImgPlace1" presStyleIdx="0" presStyleCnt="2" custAng="108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dgm:spPr>
    </dgm:pt>
    <dgm:pt modelId="{8FCACB06-2D2A-42E3-9356-4D1EDF2885A2}" type="pres">
      <dgm:prSet presAssocID="{14F37300-45D8-42C1-BEB6-0C65A8846815}" presName="text" presStyleLbl="node1" presStyleIdx="0" presStyleCnt="2">
        <dgm:presLayoutVars>
          <dgm:bulletEnabled val="1"/>
        </dgm:presLayoutVars>
      </dgm:prSet>
      <dgm:spPr/>
    </dgm:pt>
    <dgm:pt modelId="{9CAF6515-4E2A-4C22-9150-D2A6652DE1E9}" type="pres">
      <dgm:prSet presAssocID="{16C19C85-77C7-42B3-80F3-26089868863F}" presName="spacer" presStyleCnt="0"/>
      <dgm:spPr/>
    </dgm:pt>
    <dgm:pt modelId="{BC83F03F-11BD-4F96-A7C5-095CE70345CC}" type="pres">
      <dgm:prSet presAssocID="{45781326-750C-41DA-B2BB-4F8726AA2C47}" presName="comp" presStyleCnt="0"/>
      <dgm:spPr/>
    </dgm:pt>
    <dgm:pt modelId="{E369E9D0-A513-422D-A0CA-F62E92148B1A}" type="pres">
      <dgm:prSet presAssocID="{45781326-750C-41DA-B2BB-4F8726AA2C47}" presName="box" presStyleLbl="node1" presStyleIdx="1" presStyleCnt="2"/>
      <dgm:spPr/>
    </dgm:pt>
    <dgm:pt modelId="{7D2619D2-162F-4FAD-8F00-B15186E61B19}" type="pres">
      <dgm:prSet presAssocID="{45781326-750C-41DA-B2BB-4F8726AA2C47}"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dgm:spPr>
    </dgm:pt>
    <dgm:pt modelId="{B180F333-CED8-4FE0-9CE3-58A5DFDD1CDE}" type="pres">
      <dgm:prSet presAssocID="{45781326-750C-41DA-B2BB-4F8726AA2C47}" presName="text" presStyleLbl="node1" presStyleIdx="1" presStyleCnt="2">
        <dgm:presLayoutVars>
          <dgm:bulletEnabled val="1"/>
        </dgm:presLayoutVars>
      </dgm:prSet>
      <dgm:spPr/>
    </dgm:pt>
  </dgm:ptLst>
  <dgm:cxnLst>
    <dgm:cxn modelId="{66A9300A-C824-4659-99A2-B990EEA3B6A0}" srcId="{490F676E-0E06-46D7-8813-3F08F0CA28AC}" destId="{14F37300-45D8-42C1-BEB6-0C65A8846815}" srcOrd="0" destOrd="0" parTransId="{E5EB07EE-153A-4D5E-9C2D-0DCFD17E9239}" sibTransId="{16C19C85-77C7-42B3-80F3-26089868863F}"/>
    <dgm:cxn modelId="{48DB3C16-7FBD-4225-9418-136A1FC2166E}" type="presOf" srcId="{45781326-750C-41DA-B2BB-4F8726AA2C47}" destId="{B180F333-CED8-4FE0-9CE3-58A5DFDD1CDE}" srcOrd="1" destOrd="0" presId="urn:microsoft.com/office/officeart/2005/8/layout/vList4"/>
    <dgm:cxn modelId="{F3A20B69-C9DA-45D4-80A6-7E827B236373}" type="presOf" srcId="{14F37300-45D8-42C1-BEB6-0C65A8846815}" destId="{9EE0AA2B-CC45-431B-8A90-4C1C46E68009}" srcOrd="0" destOrd="0" presId="urn:microsoft.com/office/officeart/2005/8/layout/vList4"/>
    <dgm:cxn modelId="{BDFAD94E-3049-4595-9699-80C034563B5F}" type="presOf" srcId="{45781326-750C-41DA-B2BB-4F8726AA2C47}" destId="{E369E9D0-A513-422D-A0CA-F62E92148B1A}" srcOrd="0" destOrd="0" presId="urn:microsoft.com/office/officeart/2005/8/layout/vList4"/>
    <dgm:cxn modelId="{843A0B8A-9CBD-45AC-BF94-28CE030569C3}" srcId="{490F676E-0E06-46D7-8813-3F08F0CA28AC}" destId="{45781326-750C-41DA-B2BB-4F8726AA2C47}" srcOrd="1" destOrd="0" parTransId="{AA058C0F-2AFF-4BAE-8BAF-CC83010A1FD1}" sibTransId="{0DC70CD9-4C2D-4B2C-B2DA-B08E440F71DA}"/>
    <dgm:cxn modelId="{8629389C-8A53-4649-BEE8-D939318D7141}" type="presOf" srcId="{14F37300-45D8-42C1-BEB6-0C65A8846815}" destId="{8FCACB06-2D2A-42E3-9356-4D1EDF2885A2}" srcOrd="1" destOrd="0" presId="urn:microsoft.com/office/officeart/2005/8/layout/vList4"/>
    <dgm:cxn modelId="{005E4CD4-EB79-4359-B5DD-4C895B992D88}" type="presOf" srcId="{490F676E-0E06-46D7-8813-3F08F0CA28AC}" destId="{3784B4AB-6EF0-470E-8CE1-3D0B4F60604C}" srcOrd="0" destOrd="0" presId="urn:microsoft.com/office/officeart/2005/8/layout/vList4"/>
    <dgm:cxn modelId="{AB6F5651-2A56-45FD-8A35-98EB884A5CD5}" type="presParOf" srcId="{3784B4AB-6EF0-470E-8CE1-3D0B4F60604C}" destId="{A4D0A953-3719-48F8-86A6-AC27AFF48A67}" srcOrd="0" destOrd="0" presId="urn:microsoft.com/office/officeart/2005/8/layout/vList4"/>
    <dgm:cxn modelId="{4C77B368-7B6D-4DE0-A5FC-8E85A0A202E8}" type="presParOf" srcId="{A4D0A953-3719-48F8-86A6-AC27AFF48A67}" destId="{9EE0AA2B-CC45-431B-8A90-4C1C46E68009}" srcOrd="0" destOrd="0" presId="urn:microsoft.com/office/officeart/2005/8/layout/vList4"/>
    <dgm:cxn modelId="{320747E9-A7FC-4A6E-8E7D-D5D66E8D69DC}" type="presParOf" srcId="{A4D0A953-3719-48F8-86A6-AC27AFF48A67}" destId="{3E388704-EEF7-44CD-B899-410CB78C1250}" srcOrd="1" destOrd="0" presId="urn:microsoft.com/office/officeart/2005/8/layout/vList4"/>
    <dgm:cxn modelId="{D01DAAE0-EEEA-43F2-ACB8-9FCF73E58FA7}" type="presParOf" srcId="{A4D0A953-3719-48F8-86A6-AC27AFF48A67}" destId="{8FCACB06-2D2A-42E3-9356-4D1EDF2885A2}" srcOrd="2" destOrd="0" presId="urn:microsoft.com/office/officeart/2005/8/layout/vList4"/>
    <dgm:cxn modelId="{A460C1C3-1F43-4204-AC90-36F3F29A86EB}" type="presParOf" srcId="{3784B4AB-6EF0-470E-8CE1-3D0B4F60604C}" destId="{9CAF6515-4E2A-4C22-9150-D2A6652DE1E9}" srcOrd="1" destOrd="0" presId="urn:microsoft.com/office/officeart/2005/8/layout/vList4"/>
    <dgm:cxn modelId="{90788FD6-C94C-46FB-A849-F920BF4DB2F1}" type="presParOf" srcId="{3784B4AB-6EF0-470E-8CE1-3D0B4F60604C}" destId="{BC83F03F-11BD-4F96-A7C5-095CE70345CC}" srcOrd="2" destOrd="0" presId="urn:microsoft.com/office/officeart/2005/8/layout/vList4"/>
    <dgm:cxn modelId="{FECE0131-7009-48C1-B4AF-9E733528E58A}" type="presParOf" srcId="{BC83F03F-11BD-4F96-A7C5-095CE70345CC}" destId="{E369E9D0-A513-422D-A0CA-F62E92148B1A}" srcOrd="0" destOrd="0" presId="urn:microsoft.com/office/officeart/2005/8/layout/vList4"/>
    <dgm:cxn modelId="{452EA501-FCF0-4D15-BD22-9BA4824A1B6C}" type="presParOf" srcId="{BC83F03F-11BD-4F96-A7C5-095CE70345CC}" destId="{7D2619D2-162F-4FAD-8F00-B15186E61B19}" srcOrd="1" destOrd="0" presId="urn:microsoft.com/office/officeart/2005/8/layout/vList4"/>
    <dgm:cxn modelId="{D2BA900B-257B-49E1-96B0-7E7AF0F34B6E}" type="presParOf" srcId="{BC83F03F-11BD-4F96-A7C5-095CE70345CC}" destId="{B180F333-CED8-4FE0-9CE3-58A5DFDD1CD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17ACC-4E6F-469D-9352-B7A1EEEE720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D6AF0740-266D-47D8-ACC1-2B7C5C370826}">
      <dgm:prSet phldrT="[Text]" custT="1"/>
      <dgm:spPr/>
      <dgm:t>
        <a:bodyPr/>
        <a:lstStyle/>
        <a:p>
          <a:r>
            <a:rPr lang="en-US" sz="4000" dirty="0">
              <a:solidFill>
                <a:schemeClr val="accent2">
                  <a:lumMod val="75000"/>
                </a:schemeClr>
              </a:solidFill>
              <a:latin typeface="Arial" panose="020B0604020202020204" pitchFamily="34" charset="0"/>
              <a:cs typeface="Arial" panose="020B0604020202020204" pitchFamily="34" charset="0"/>
            </a:rPr>
            <a:t>NỘI DUNG</a:t>
          </a:r>
          <a:endParaRPr lang="en-US" sz="4000" dirty="0">
            <a:latin typeface="Arial" panose="020B0604020202020204" pitchFamily="34" charset="0"/>
            <a:cs typeface="Arial" panose="020B0604020202020204" pitchFamily="34" charset="0"/>
          </a:endParaRPr>
        </a:p>
      </dgm:t>
    </dgm:pt>
    <dgm:pt modelId="{8E77E92D-5B33-4EE5-9B45-C2622ABD1F5A}" type="parTrans" cxnId="{6AC79A47-6865-4267-8D58-5F02A9D1554B}">
      <dgm:prSet/>
      <dgm:spPr/>
      <dgm:t>
        <a:bodyPr/>
        <a:lstStyle/>
        <a:p>
          <a:endParaRPr lang="en-US"/>
        </a:p>
      </dgm:t>
    </dgm:pt>
    <dgm:pt modelId="{18C338B0-C491-430F-89D8-D2CFA0E0B1C7}" type="sibTrans" cxnId="{6AC79A47-6865-4267-8D58-5F02A9D1554B}">
      <dgm:prSet/>
      <dgm:spPr/>
      <dgm:t>
        <a:bodyPr/>
        <a:lstStyle/>
        <a:p>
          <a:endParaRPr lang="en-US"/>
        </a:p>
      </dgm:t>
    </dgm:pt>
    <dgm:pt modelId="{4092CD56-B0AA-435C-ACC0-AA58BCB3FBC6}">
      <dgm:prSet phldrT="[Text]" custT="1"/>
      <dgm:spPr>
        <a:solidFill>
          <a:schemeClr val="accent4">
            <a:lumMod val="60000"/>
            <a:lumOff val="40000"/>
          </a:schemeClr>
        </a:solidFill>
      </dgm:spPr>
      <dgm:t>
        <a:bodyPr/>
        <a:lstStyle/>
        <a:p>
          <a:r>
            <a:rPr lang="en-US" sz="1600" b="1" dirty="0">
              <a:solidFill>
                <a:schemeClr val="accent2">
                  <a:lumMod val="50000"/>
                </a:schemeClr>
              </a:solidFill>
              <a:latin typeface="Arial" panose="020B0604020202020204" pitchFamily="34" charset="0"/>
              <a:cs typeface="Arial" panose="020B0604020202020204" pitchFamily="34" charset="0"/>
            </a:rPr>
            <a:t>PHÁP LUẬT HỢP ĐỒNG TRONG HOẠT ĐỘNG THƯƠNG MẠI TẠI VIỆT NAM</a:t>
          </a:r>
          <a:endParaRPr lang="en-US" sz="1600" dirty="0">
            <a:latin typeface="Arial" panose="020B0604020202020204" pitchFamily="34" charset="0"/>
            <a:cs typeface="Arial" panose="020B0604020202020204" pitchFamily="34" charset="0"/>
          </a:endParaRPr>
        </a:p>
      </dgm:t>
    </dgm:pt>
    <dgm:pt modelId="{E3A1047E-5BEA-4ECC-807F-731484B715FE}" type="parTrans" cxnId="{3FF6DDCE-8302-440B-8F03-D41A8C7EC531}">
      <dgm:prSet/>
      <dgm:spPr/>
      <dgm:t>
        <a:bodyPr/>
        <a:lstStyle/>
        <a:p>
          <a:endParaRPr lang="en-US"/>
        </a:p>
      </dgm:t>
    </dgm:pt>
    <dgm:pt modelId="{4E3900C7-404E-42DD-80F7-20C3CE4A2518}" type="sibTrans" cxnId="{3FF6DDCE-8302-440B-8F03-D41A8C7EC531}">
      <dgm:prSet/>
      <dgm:spPr/>
      <dgm:t>
        <a:bodyPr/>
        <a:lstStyle/>
        <a:p>
          <a:endParaRPr lang="en-US"/>
        </a:p>
      </dgm:t>
    </dgm:pt>
    <dgm:pt modelId="{81BCD30A-79B4-4C9E-9EEC-D0F40A6B1B2F}">
      <dgm:prSet phldrT="[Text]" custT="1"/>
      <dgm:spPr>
        <a:solidFill>
          <a:schemeClr val="accent4">
            <a:lumMod val="60000"/>
            <a:lumOff val="40000"/>
          </a:schemeClr>
        </a:solidFill>
      </dgm:spPr>
      <dgm:t>
        <a:bodyPr/>
        <a:lstStyle/>
        <a:p>
          <a:r>
            <a:rPr lang="en-US" sz="1600" b="1" dirty="0">
              <a:solidFill>
                <a:schemeClr val="accent2">
                  <a:lumMod val="50000"/>
                </a:schemeClr>
              </a:solidFill>
              <a:latin typeface="Arial" panose="020B0604020202020204" pitchFamily="34" charset="0"/>
              <a:cs typeface="Arial" panose="020B0604020202020204" pitchFamily="34" charset="0"/>
            </a:rPr>
            <a:t>THỰC TRẠNG GIAO KẾT VÀ THỰC HIỆN HỢP ĐỒNG MUA BÁN HÀNG HÓA THEO PHÁP LUẬT CHUYÊN NGÀNH</a:t>
          </a:r>
          <a:endParaRPr lang="en-US" sz="1600" dirty="0">
            <a:latin typeface="Arial" panose="020B0604020202020204" pitchFamily="34" charset="0"/>
            <a:cs typeface="Arial" panose="020B0604020202020204" pitchFamily="34" charset="0"/>
          </a:endParaRPr>
        </a:p>
      </dgm:t>
    </dgm:pt>
    <dgm:pt modelId="{2D73BACB-7338-4106-89E5-254DE1927F29}" type="parTrans" cxnId="{2B4D06A2-635E-499B-A07D-62DA2306C925}">
      <dgm:prSet/>
      <dgm:spPr/>
      <dgm:t>
        <a:bodyPr/>
        <a:lstStyle/>
        <a:p>
          <a:endParaRPr lang="en-US"/>
        </a:p>
      </dgm:t>
    </dgm:pt>
    <dgm:pt modelId="{4AAC1CA2-82F2-4A37-86CD-F4FE1D6829C4}" type="sibTrans" cxnId="{2B4D06A2-635E-499B-A07D-62DA2306C925}">
      <dgm:prSet/>
      <dgm:spPr/>
      <dgm:t>
        <a:bodyPr/>
        <a:lstStyle/>
        <a:p>
          <a:endParaRPr lang="en-US"/>
        </a:p>
      </dgm:t>
    </dgm:pt>
    <dgm:pt modelId="{9AD07E89-EE86-4BF3-8741-E3C7239F2964}">
      <dgm:prSet phldrT="[Text]" custT="1"/>
      <dgm:spPr>
        <a:solidFill>
          <a:schemeClr val="accent4">
            <a:lumMod val="60000"/>
            <a:lumOff val="40000"/>
          </a:schemeClr>
        </a:solidFill>
      </dgm:spPr>
      <dgm:t>
        <a:bodyPr/>
        <a:lstStyle/>
        <a:p>
          <a:pPr>
            <a:spcAft>
              <a:spcPts val="600"/>
            </a:spcAft>
          </a:pPr>
          <a:r>
            <a:rPr lang="en-US" sz="1600" b="1" dirty="0">
              <a:solidFill>
                <a:schemeClr val="accent2">
                  <a:lumMod val="50000"/>
                </a:schemeClr>
              </a:solidFill>
              <a:latin typeface="Arial" panose="020B0604020202020204" pitchFamily="34" charset="0"/>
              <a:cs typeface="Arial" panose="020B0604020202020204" pitchFamily="34" charset="0"/>
            </a:rPr>
            <a:t>BẤT CẬP VỀ CÁC LOẠI HỢP ĐỒNG CỤ THỂ TRONG PHÁP LUẬT CHUYÊN NGÀNH VÀ ĐỀ XUẤT HƯỚNG HOÀN THIỆN</a:t>
          </a:r>
          <a:endParaRPr lang="en-US" sz="1600" dirty="0">
            <a:latin typeface="Arial" panose="020B0604020202020204" pitchFamily="34" charset="0"/>
            <a:cs typeface="Arial" panose="020B0604020202020204" pitchFamily="34" charset="0"/>
          </a:endParaRPr>
        </a:p>
      </dgm:t>
    </dgm:pt>
    <dgm:pt modelId="{CE7861ED-FCA1-40F2-B1BE-E9769846DB6D}" type="parTrans" cxnId="{82C1A26C-D4B8-455C-8B80-74EC8A6DA49B}">
      <dgm:prSet/>
      <dgm:spPr/>
      <dgm:t>
        <a:bodyPr/>
        <a:lstStyle/>
        <a:p>
          <a:endParaRPr lang="en-US"/>
        </a:p>
      </dgm:t>
    </dgm:pt>
    <dgm:pt modelId="{123805A9-5640-48D1-A989-D0496396CDB5}" type="sibTrans" cxnId="{82C1A26C-D4B8-455C-8B80-74EC8A6DA49B}">
      <dgm:prSet/>
      <dgm:spPr/>
      <dgm:t>
        <a:bodyPr/>
        <a:lstStyle/>
        <a:p>
          <a:endParaRPr lang="en-US"/>
        </a:p>
      </dgm:t>
    </dgm:pt>
    <dgm:pt modelId="{1DED04CE-FEB7-4589-A213-A8E13DA6A065}" type="pres">
      <dgm:prSet presAssocID="{1B717ACC-4E6F-469D-9352-B7A1EEEE720F}" presName="cycle" presStyleCnt="0">
        <dgm:presLayoutVars>
          <dgm:chMax val="1"/>
          <dgm:dir/>
          <dgm:animLvl val="ctr"/>
          <dgm:resizeHandles val="exact"/>
        </dgm:presLayoutVars>
      </dgm:prSet>
      <dgm:spPr/>
    </dgm:pt>
    <dgm:pt modelId="{33D341AE-432E-444F-9B26-B2ACCAF9E2EF}" type="pres">
      <dgm:prSet presAssocID="{D6AF0740-266D-47D8-ACC1-2B7C5C370826}" presName="centerShape" presStyleLbl="node0" presStyleIdx="0" presStyleCnt="1"/>
      <dgm:spPr/>
    </dgm:pt>
    <dgm:pt modelId="{269E9808-856A-4830-8044-EA36845F711E}" type="pres">
      <dgm:prSet presAssocID="{E3A1047E-5BEA-4ECC-807F-731484B715FE}" presName="parTrans" presStyleLbl="bgSibTrans2D1" presStyleIdx="0" presStyleCnt="3"/>
      <dgm:spPr/>
    </dgm:pt>
    <dgm:pt modelId="{8264A9F3-3C0A-4DC7-83C2-6BF27E50A369}" type="pres">
      <dgm:prSet presAssocID="{4092CD56-B0AA-435C-ACC0-AA58BCB3FBC6}" presName="node" presStyleLbl="node1" presStyleIdx="0" presStyleCnt="3" custScaleX="106517" custScaleY="108494">
        <dgm:presLayoutVars>
          <dgm:bulletEnabled val="1"/>
        </dgm:presLayoutVars>
      </dgm:prSet>
      <dgm:spPr/>
    </dgm:pt>
    <dgm:pt modelId="{82DEF887-6D46-49BE-B6B7-C59E6C95D213}" type="pres">
      <dgm:prSet presAssocID="{2D73BACB-7338-4106-89E5-254DE1927F29}" presName="parTrans" presStyleLbl="bgSibTrans2D1" presStyleIdx="1" presStyleCnt="3"/>
      <dgm:spPr/>
    </dgm:pt>
    <dgm:pt modelId="{1477BA39-BB50-4D58-B474-93B651D21F60}" type="pres">
      <dgm:prSet presAssocID="{81BCD30A-79B4-4C9E-9EEC-D0F40A6B1B2F}" presName="node" presStyleLbl="node1" presStyleIdx="1" presStyleCnt="3" custScaleY="113100" custRadScaleRad="100098" custRadScaleInc="-22">
        <dgm:presLayoutVars>
          <dgm:bulletEnabled val="1"/>
        </dgm:presLayoutVars>
      </dgm:prSet>
      <dgm:spPr/>
    </dgm:pt>
    <dgm:pt modelId="{DA6D2DF9-A544-4059-BA8E-3CC09E0524C7}" type="pres">
      <dgm:prSet presAssocID="{CE7861ED-FCA1-40F2-B1BE-E9769846DB6D}" presName="parTrans" presStyleLbl="bgSibTrans2D1" presStyleIdx="2" presStyleCnt="3"/>
      <dgm:spPr/>
    </dgm:pt>
    <dgm:pt modelId="{E0B8EC90-E8E3-490E-B5D0-5CE606A7BC16}" type="pres">
      <dgm:prSet presAssocID="{9AD07E89-EE86-4BF3-8741-E3C7239F2964}" presName="node" presStyleLbl="node1" presStyleIdx="2" presStyleCnt="3" custScaleX="113036" custScaleY="108492" custRadScaleRad="102694" custRadScaleInc="-1756">
        <dgm:presLayoutVars>
          <dgm:bulletEnabled val="1"/>
        </dgm:presLayoutVars>
      </dgm:prSet>
      <dgm:spPr/>
    </dgm:pt>
  </dgm:ptLst>
  <dgm:cxnLst>
    <dgm:cxn modelId="{314E4506-E312-4FC0-A969-2BB68F3A808E}" type="presOf" srcId="{E3A1047E-5BEA-4ECC-807F-731484B715FE}" destId="{269E9808-856A-4830-8044-EA36845F711E}" srcOrd="0" destOrd="0" presId="urn:microsoft.com/office/officeart/2005/8/layout/radial4"/>
    <dgm:cxn modelId="{26516D26-C32A-4416-A0C6-33DAD30F5941}" type="presOf" srcId="{4092CD56-B0AA-435C-ACC0-AA58BCB3FBC6}" destId="{8264A9F3-3C0A-4DC7-83C2-6BF27E50A369}" srcOrd="0" destOrd="0" presId="urn:microsoft.com/office/officeart/2005/8/layout/radial4"/>
    <dgm:cxn modelId="{07AAA62D-131C-453B-A9FC-158DC0552B44}" type="presOf" srcId="{2D73BACB-7338-4106-89E5-254DE1927F29}" destId="{82DEF887-6D46-49BE-B6B7-C59E6C95D213}" srcOrd="0" destOrd="0" presId="urn:microsoft.com/office/officeart/2005/8/layout/radial4"/>
    <dgm:cxn modelId="{6AC79A47-6865-4267-8D58-5F02A9D1554B}" srcId="{1B717ACC-4E6F-469D-9352-B7A1EEEE720F}" destId="{D6AF0740-266D-47D8-ACC1-2B7C5C370826}" srcOrd="0" destOrd="0" parTransId="{8E77E92D-5B33-4EE5-9B45-C2622ABD1F5A}" sibTransId="{18C338B0-C491-430F-89D8-D2CFA0E0B1C7}"/>
    <dgm:cxn modelId="{42332949-7723-4BA3-A409-051A25BB1EC1}" type="presOf" srcId="{1B717ACC-4E6F-469D-9352-B7A1EEEE720F}" destId="{1DED04CE-FEB7-4589-A213-A8E13DA6A065}" srcOrd="0" destOrd="0" presId="urn:microsoft.com/office/officeart/2005/8/layout/radial4"/>
    <dgm:cxn modelId="{82C1A26C-D4B8-455C-8B80-74EC8A6DA49B}" srcId="{D6AF0740-266D-47D8-ACC1-2B7C5C370826}" destId="{9AD07E89-EE86-4BF3-8741-E3C7239F2964}" srcOrd="2" destOrd="0" parTransId="{CE7861ED-FCA1-40F2-B1BE-E9769846DB6D}" sibTransId="{123805A9-5640-48D1-A989-D0496396CDB5}"/>
    <dgm:cxn modelId="{3843136F-2EA9-4980-9463-F0517494097A}" type="presOf" srcId="{CE7861ED-FCA1-40F2-B1BE-E9769846DB6D}" destId="{DA6D2DF9-A544-4059-BA8E-3CC09E0524C7}" srcOrd="0" destOrd="0" presId="urn:microsoft.com/office/officeart/2005/8/layout/radial4"/>
    <dgm:cxn modelId="{4CC91055-4B63-4EBC-9FA7-42C77D05D228}" type="presOf" srcId="{81BCD30A-79B4-4C9E-9EEC-D0F40A6B1B2F}" destId="{1477BA39-BB50-4D58-B474-93B651D21F60}" srcOrd="0" destOrd="0" presId="urn:microsoft.com/office/officeart/2005/8/layout/radial4"/>
    <dgm:cxn modelId="{2B4D06A2-635E-499B-A07D-62DA2306C925}" srcId="{D6AF0740-266D-47D8-ACC1-2B7C5C370826}" destId="{81BCD30A-79B4-4C9E-9EEC-D0F40A6B1B2F}" srcOrd="1" destOrd="0" parTransId="{2D73BACB-7338-4106-89E5-254DE1927F29}" sibTransId="{4AAC1CA2-82F2-4A37-86CD-F4FE1D6829C4}"/>
    <dgm:cxn modelId="{3FF6DDCE-8302-440B-8F03-D41A8C7EC531}" srcId="{D6AF0740-266D-47D8-ACC1-2B7C5C370826}" destId="{4092CD56-B0AA-435C-ACC0-AA58BCB3FBC6}" srcOrd="0" destOrd="0" parTransId="{E3A1047E-5BEA-4ECC-807F-731484B715FE}" sibTransId="{4E3900C7-404E-42DD-80F7-20C3CE4A2518}"/>
    <dgm:cxn modelId="{A4FA00F3-2F26-4918-A2D0-A6973D286C69}" type="presOf" srcId="{9AD07E89-EE86-4BF3-8741-E3C7239F2964}" destId="{E0B8EC90-E8E3-490E-B5D0-5CE606A7BC16}" srcOrd="0" destOrd="0" presId="urn:microsoft.com/office/officeart/2005/8/layout/radial4"/>
    <dgm:cxn modelId="{EA4C34F5-C076-417D-BD4C-572AABFCD805}" type="presOf" srcId="{D6AF0740-266D-47D8-ACC1-2B7C5C370826}" destId="{33D341AE-432E-444F-9B26-B2ACCAF9E2EF}" srcOrd="0" destOrd="0" presId="urn:microsoft.com/office/officeart/2005/8/layout/radial4"/>
    <dgm:cxn modelId="{439E2995-CD9C-42F2-BB37-69E86EEEBEF5}" type="presParOf" srcId="{1DED04CE-FEB7-4589-A213-A8E13DA6A065}" destId="{33D341AE-432E-444F-9B26-B2ACCAF9E2EF}" srcOrd="0" destOrd="0" presId="urn:microsoft.com/office/officeart/2005/8/layout/radial4"/>
    <dgm:cxn modelId="{86CFBA9F-784C-423C-B309-A718738BAE10}" type="presParOf" srcId="{1DED04CE-FEB7-4589-A213-A8E13DA6A065}" destId="{269E9808-856A-4830-8044-EA36845F711E}" srcOrd="1" destOrd="0" presId="urn:microsoft.com/office/officeart/2005/8/layout/radial4"/>
    <dgm:cxn modelId="{2DD97847-AC2E-48D1-B080-5C2E4A4A74B3}" type="presParOf" srcId="{1DED04CE-FEB7-4589-A213-A8E13DA6A065}" destId="{8264A9F3-3C0A-4DC7-83C2-6BF27E50A369}" srcOrd="2" destOrd="0" presId="urn:microsoft.com/office/officeart/2005/8/layout/radial4"/>
    <dgm:cxn modelId="{786119E4-4B55-4A2A-8B9F-4F322A862FAA}" type="presParOf" srcId="{1DED04CE-FEB7-4589-A213-A8E13DA6A065}" destId="{82DEF887-6D46-49BE-B6B7-C59E6C95D213}" srcOrd="3" destOrd="0" presId="urn:microsoft.com/office/officeart/2005/8/layout/radial4"/>
    <dgm:cxn modelId="{B78A1E82-2DF7-49B2-91E1-A14CB702C242}" type="presParOf" srcId="{1DED04CE-FEB7-4589-A213-A8E13DA6A065}" destId="{1477BA39-BB50-4D58-B474-93B651D21F60}" srcOrd="4" destOrd="0" presId="urn:microsoft.com/office/officeart/2005/8/layout/radial4"/>
    <dgm:cxn modelId="{9897905E-4199-470C-92ED-3AC0367EB499}" type="presParOf" srcId="{1DED04CE-FEB7-4589-A213-A8E13DA6A065}" destId="{DA6D2DF9-A544-4059-BA8E-3CC09E0524C7}" srcOrd="5" destOrd="0" presId="urn:microsoft.com/office/officeart/2005/8/layout/radial4"/>
    <dgm:cxn modelId="{F70F8DD6-A8C7-4DB0-A23C-8239B2F2216C}" type="presParOf" srcId="{1DED04CE-FEB7-4589-A213-A8E13DA6A065}" destId="{E0B8EC90-E8E3-490E-B5D0-5CE606A7BC16}"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A9275-A00C-4115-9EE6-7D6DFCED5F4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4C9214B-5824-4B52-852B-2F887EFF2324}">
      <dgm:prSet phldrT="[Text]" custT="1"/>
      <dgm:spPr>
        <a:solidFill>
          <a:schemeClr val="accent6">
            <a:lumMod val="40000"/>
            <a:lumOff val="60000"/>
            <a:alpha val="40000"/>
          </a:schemeClr>
        </a:solidFill>
      </dgm:spPr>
      <dgm:t>
        <a:bodyPr/>
        <a:lstStyle/>
        <a:p>
          <a:r>
            <a:rPr lang="en-US" sz="2000" dirty="0" err="1">
              <a:latin typeface="Arial" panose="020B0604020202020204" pitchFamily="34" charset="0"/>
              <a:cs typeface="Arial" panose="020B0604020202020204" pitchFamily="34" charset="0"/>
            </a:rPr>
            <a:t>Mục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nội</a:t>
          </a:r>
          <a:r>
            <a:rPr lang="en-US" sz="2000" dirty="0">
              <a:latin typeface="Arial" panose="020B0604020202020204" pitchFamily="34" charset="0"/>
              <a:cs typeface="Arial" panose="020B0604020202020204" pitchFamily="34" charset="0"/>
            </a:rPr>
            <a:t> dung vi </a:t>
          </a:r>
          <a:r>
            <a:rPr lang="en-US" sz="2000" dirty="0" err="1">
              <a:latin typeface="Arial" panose="020B0604020202020204" pitchFamily="34" charset="0"/>
              <a:cs typeface="Arial" panose="020B0604020202020204" pitchFamily="34" charset="0"/>
            </a:rPr>
            <a:t>phạm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điều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cấm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pháp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hội</a:t>
          </a:r>
          <a:endParaRPr lang="en-US" sz="2000" dirty="0">
            <a:latin typeface="Arial" panose="020B0604020202020204" pitchFamily="34" charset="0"/>
            <a:cs typeface="Arial" panose="020B0604020202020204" pitchFamily="34" charset="0"/>
          </a:endParaRPr>
        </a:p>
      </dgm:t>
    </dgm:pt>
    <dgm:pt modelId="{206A570B-64B7-462B-B9F7-7673EE2D53B4}" type="parTrans" cxnId="{1CB53713-B09A-4991-BA2F-F486940C6FD7}">
      <dgm:prSet/>
      <dgm:spPr/>
      <dgm:t>
        <a:bodyPr/>
        <a:lstStyle/>
        <a:p>
          <a:endParaRPr lang="en-US"/>
        </a:p>
      </dgm:t>
    </dgm:pt>
    <dgm:pt modelId="{948EF814-4932-4541-AA53-2B6A15E6D397}" type="sibTrans" cxnId="{1CB53713-B09A-4991-BA2F-F486940C6FD7}">
      <dgm:prSet/>
      <dgm:spPr/>
      <dgm:t>
        <a:bodyPr/>
        <a:lstStyle/>
        <a:p>
          <a:endParaRPr lang="en-US"/>
        </a:p>
      </dgm:t>
    </dgm:pt>
    <dgm:pt modelId="{55655C03-6007-482D-87F3-2FCCAAE169CB}">
      <dgm:prSet phldrT="[Text]" custT="1"/>
      <dgm:spPr>
        <a:solidFill>
          <a:schemeClr val="accent6">
            <a:lumMod val="20000"/>
            <a:lumOff val="80000"/>
            <a:alpha val="40000"/>
          </a:schemeClr>
        </a:solidFill>
      </dgm:spPr>
      <dgm:t>
        <a:bodyPr/>
        <a:lstStyle/>
        <a:p>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hiệu</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giả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tạo</a:t>
          </a:r>
          <a:endParaRPr lang="en-US" sz="2000" dirty="0">
            <a:latin typeface="Arial" panose="020B0604020202020204" pitchFamily="34" charset="0"/>
            <a:cs typeface="Arial" panose="020B0604020202020204" pitchFamily="34" charset="0"/>
          </a:endParaRPr>
        </a:p>
      </dgm:t>
    </dgm:pt>
    <dgm:pt modelId="{57EC43B0-C582-4353-BDF2-17977DB0E15E}" type="parTrans" cxnId="{DFB13FA7-6D91-4D63-8645-3DE82BD2C127}">
      <dgm:prSet/>
      <dgm:spPr/>
      <dgm:t>
        <a:bodyPr/>
        <a:lstStyle/>
        <a:p>
          <a:endParaRPr lang="en-US"/>
        </a:p>
      </dgm:t>
    </dgm:pt>
    <dgm:pt modelId="{A26892A9-F834-4F91-AFDA-6C8A3312AA44}" type="sibTrans" cxnId="{DFB13FA7-6D91-4D63-8645-3DE82BD2C127}">
      <dgm:prSet/>
      <dgm:spPr/>
      <dgm:t>
        <a:bodyPr/>
        <a:lstStyle/>
        <a:p>
          <a:endParaRPr lang="en-US"/>
        </a:p>
      </dgm:t>
    </dgm:pt>
    <dgm:pt modelId="{D1E31555-F1F9-4176-8F78-1C90C9591B54}">
      <dgm:prSet phldrT="[Text]" custT="1"/>
      <dgm:spPr>
        <a:solidFill>
          <a:schemeClr val="accent6">
            <a:lumMod val="20000"/>
            <a:lumOff val="80000"/>
            <a:alpha val="40000"/>
          </a:schemeClr>
        </a:solidFill>
      </dgm:spPr>
      <dgm:t>
        <a:bodyPr/>
        <a:lstStyle/>
        <a:p>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dịch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đúng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thẩm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quyền</a:t>
          </a:r>
          <a:r>
            <a:rPr lang="en-US" sz="2000" dirty="0">
              <a:latin typeface="Arial" panose="020B0604020202020204" pitchFamily="34" charset="0"/>
              <a:cs typeface="Arial" panose="020B0604020202020204" pitchFamily="34" charset="0"/>
            </a:rPr>
            <a:t> </a:t>
          </a:r>
        </a:p>
      </dgm:t>
    </dgm:pt>
    <dgm:pt modelId="{9E930481-9B37-433A-98C3-24C380AB392A}" type="parTrans" cxnId="{04609E3E-EC62-4B79-859D-54194EB17E7E}">
      <dgm:prSet/>
      <dgm:spPr/>
      <dgm:t>
        <a:bodyPr/>
        <a:lstStyle/>
        <a:p>
          <a:endParaRPr lang="en-US"/>
        </a:p>
      </dgm:t>
    </dgm:pt>
    <dgm:pt modelId="{DAD22570-1C60-45DB-8C65-A8857E9BE390}" type="sibTrans" cxnId="{04609E3E-EC62-4B79-859D-54194EB17E7E}">
      <dgm:prSet/>
      <dgm:spPr/>
      <dgm:t>
        <a:bodyPr/>
        <a:lstStyle/>
        <a:p>
          <a:endParaRPr lang="en-US"/>
        </a:p>
      </dgm:t>
    </dgm:pt>
    <dgm:pt modelId="{3A0D17CC-4DCD-4240-AB18-E660092872EA}" type="pres">
      <dgm:prSet presAssocID="{2A0A9275-A00C-4115-9EE6-7D6DFCED5F4F}" presName="Name0" presStyleCnt="0">
        <dgm:presLayoutVars>
          <dgm:dir/>
          <dgm:resizeHandles val="exact"/>
        </dgm:presLayoutVars>
      </dgm:prSet>
      <dgm:spPr/>
    </dgm:pt>
    <dgm:pt modelId="{73E4367D-E866-459B-88B3-EBEB38A524F4}" type="pres">
      <dgm:prSet presAssocID="{94C9214B-5824-4B52-852B-2F887EFF2324}" presName="composite" presStyleCnt="0"/>
      <dgm:spPr/>
    </dgm:pt>
    <dgm:pt modelId="{CC27C269-FB9E-4DF3-931A-DF6858AF7C6A}" type="pres">
      <dgm:prSet presAssocID="{94C9214B-5824-4B52-852B-2F887EFF2324}" presName="rect1" presStyleLbl="trAlignAcc1" presStyleIdx="0" presStyleCnt="3" custScaleX="127781" custLinFactNeighborX="22522" custLinFactNeighborY="-30305">
        <dgm:presLayoutVars>
          <dgm:bulletEnabled val="1"/>
        </dgm:presLayoutVars>
      </dgm:prSet>
      <dgm:spPr/>
    </dgm:pt>
    <dgm:pt modelId="{8D98BE85-7B2D-4B2D-9688-D04D73982152}" type="pres">
      <dgm:prSet presAssocID="{94C9214B-5824-4B52-852B-2F887EFF2324}" presName="rect2" presStyleLbl="fgImgPlace1" presStyleIdx="0" presStyleCnt="3"/>
      <dgm:spPr/>
    </dgm:pt>
    <dgm:pt modelId="{7F55A114-18EE-4809-A70C-7986FADE9337}" type="pres">
      <dgm:prSet presAssocID="{948EF814-4932-4541-AA53-2B6A15E6D397}" presName="sibTrans" presStyleCnt="0"/>
      <dgm:spPr/>
    </dgm:pt>
    <dgm:pt modelId="{3C790FC2-6E66-45BE-83B6-2C52DEAA2DE0}" type="pres">
      <dgm:prSet presAssocID="{55655C03-6007-482D-87F3-2FCCAAE169CB}" presName="composite" presStyleCnt="0"/>
      <dgm:spPr/>
    </dgm:pt>
    <dgm:pt modelId="{B5DB6B58-2369-4BB1-93B3-3F690654C100}" type="pres">
      <dgm:prSet presAssocID="{55655C03-6007-482D-87F3-2FCCAAE169CB}" presName="rect1" presStyleLbl="trAlignAcc1" presStyleIdx="1" presStyleCnt="3" custScaleX="125660" custLinFactNeighborX="23475" custLinFactNeighborY="-30560">
        <dgm:presLayoutVars>
          <dgm:bulletEnabled val="1"/>
        </dgm:presLayoutVars>
      </dgm:prSet>
      <dgm:spPr/>
    </dgm:pt>
    <dgm:pt modelId="{32095043-29C7-4982-8F4D-6FD160597011}" type="pres">
      <dgm:prSet presAssocID="{55655C03-6007-482D-87F3-2FCCAAE169CB}" presName="rect2" presStyleLbl="fgImgPlace1" presStyleIdx="1" presStyleCnt="3"/>
      <dgm:spPr/>
    </dgm:pt>
    <dgm:pt modelId="{8C3DB942-BCEF-41D8-A6E6-037DF0545F24}" type="pres">
      <dgm:prSet presAssocID="{A26892A9-F834-4F91-AFDA-6C8A3312AA44}" presName="sibTrans" presStyleCnt="0"/>
      <dgm:spPr/>
    </dgm:pt>
    <dgm:pt modelId="{2C1010FB-5D20-4565-B25D-F16AAB8B961F}" type="pres">
      <dgm:prSet presAssocID="{D1E31555-F1F9-4176-8F78-1C90C9591B54}" presName="composite" presStyleCnt="0"/>
      <dgm:spPr/>
    </dgm:pt>
    <dgm:pt modelId="{1CFD4F37-53B9-4A80-AC88-D405523C0147}" type="pres">
      <dgm:prSet presAssocID="{D1E31555-F1F9-4176-8F78-1C90C9591B54}" presName="rect1" presStyleLbl="trAlignAcc1" presStyleIdx="2" presStyleCnt="3" custScaleX="123718" custLinFactNeighborX="24606" custLinFactNeighborY="-32703">
        <dgm:presLayoutVars>
          <dgm:bulletEnabled val="1"/>
        </dgm:presLayoutVars>
      </dgm:prSet>
      <dgm:spPr/>
    </dgm:pt>
    <dgm:pt modelId="{8E08EAEC-DD24-4316-8B59-A789673E76E7}" type="pres">
      <dgm:prSet presAssocID="{D1E31555-F1F9-4176-8F78-1C90C9591B54}" presName="rect2" presStyleLbl="fgImgPlace1" presStyleIdx="2" presStyleCnt="3"/>
      <dgm:spPr/>
    </dgm:pt>
  </dgm:ptLst>
  <dgm:cxnLst>
    <dgm:cxn modelId="{6E085C10-0347-4BF4-AE46-DF429A9C11E8}" type="presOf" srcId="{2A0A9275-A00C-4115-9EE6-7D6DFCED5F4F}" destId="{3A0D17CC-4DCD-4240-AB18-E660092872EA}" srcOrd="0" destOrd="0" presId="urn:microsoft.com/office/officeart/2008/layout/PictureStrips"/>
    <dgm:cxn modelId="{1CB53713-B09A-4991-BA2F-F486940C6FD7}" srcId="{2A0A9275-A00C-4115-9EE6-7D6DFCED5F4F}" destId="{94C9214B-5824-4B52-852B-2F887EFF2324}" srcOrd="0" destOrd="0" parTransId="{206A570B-64B7-462B-B9F7-7673EE2D53B4}" sibTransId="{948EF814-4932-4541-AA53-2B6A15E6D397}"/>
    <dgm:cxn modelId="{04609E3E-EC62-4B79-859D-54194EB17E7E}" srcId="{2A0A9275-A00C-4115-9EE6-7D6DFCED5F4F}" destId="{D1E31555-F1F9-4176-8F78-1C90C9591B54}" srcOrd="2" destOrd="0" parTransId="{9E930481-9B37-433A-98C3-24C380AB392A}" sibTransId="{DAD22570-1C60-45DB-8C65-A8857E9BE390}"/>
    <dgm:cxn modelId="{B551673F-7EB6-4BCC-BC2C-267C5AF0DFB4}" type="presOf" srcId="{94C9214B-5824-4B52-852B-2F887EFF2324}" destId="{CC27C269-FB9E-4DF3-931A-DF6858AF7C6A}" srcOrd="0" destOrd="0" presId="urn:microsoft.com/office/officeart/2008/layout/PictureStrips"/>
    <dgm:cxn modelId="{DFB13FA7-6D91-4D63-8645-3DE82BD2C127}" srcId="{2A0A9275-A00C-4115-9EE6-7D6DFCED5F4F}" destId="{55655C03-6007-482D-87F3-2FCCAAE169CB}" srcOrd="1" destOrd="0" parTransId="{57EC43B0-C582-4353-BDF2-17977DB0E15E}" sibTransId="{A26892A9-F834-4F91-AFDA-6C8A3312AA44}"/>
    <dgm:cxn modelId="{544C24EF-61CB-4EF7-8F80-14E17517854F}" type="presOf" srcId="{55655C03-6007-482D-87F3-2FCCAAE169CB}" destId="{B5DB6B58-2369-4BB1-93B3-3F690654C100}" srcOrd="0" destOrd="0" presId="urn:microsoft.com/office/officeart/2008/layout/PictureStrips"/>
    <dgm:cxn modelId="{6AC8EEF5-E850-41B9-83AA-271E0B4F1C34}" type="presOf" srcId="{D1E31555-F1F9-4176-8F78-1C90C9591B54}" destId="{1CFD4F37-53B9-4A80-AC88-D405523C0147}" srcOrd="0" destOrd="0" presId="urn:microsoft.com/office/officeart/2008/layout/PictureStrips"/>
    <dgm:cxn modelId="{9E810A6F-446B-4903-B22A-C719ED748EBA}" type="presParOf" srcId="{3A0D17CC-4DCD-4240-AB18-E660092872EA}" destId="{73E4367D-E866-459B-88B3-EBEB38A524F4}" srcOrd="0" destOrd="0" presId="urn:microsoft.com/office/officeart/2008/layout/PictureStrips"/>
    <dgm:cxn modelId="{6FC4C2DC-224F-47D9-8B85-887069C4203B}" type="presParOf" srcId="{73E4367D-E866-459B-88B3-EBEB38A524F4}" destId="{CC27C269-FB9E-4DF3-931A-DF6858AF7C6A}" srcOrd="0" destOrd="0" presId="urn:microsoft.com/office/officeart/2008/layout/PictureStrips"/>
    <dgm:cxn modelId="{3E9E7D17-AF67-4955-9A4F-D84C935D7C57}" type="presParOf" srcId="{73E4367D-E866-459B-88B3-EBEB38A524F4}" destId="{8D98BE85-7B2D-4B2D-9688-D04D73982152}" srcOrd="1" destOrd="0" presId="urn:microsoft.com/office/officeart/2008/layout/PictureStrips"/>
    <dgm:cxn modelId="{7C749CB8-4CD3-44AD-9079-4CBB85AB3693}" type="presParOf" srcId="{3A0D17CC-4DCD-4240-AB18-E660092872EA}" destId="{7F55A114-18EE-4809-A70C-7986FADE9337}" srcOrd="1" destOrd="0" presId="urn:microsoft.com/office/officeart/2008/layout/PictureStrips"/>
    <dgm:cxn modelId="{0E8C5C53-95B5-4A1F-B606-4A2114DD3C0C}" type="presParOf" srcId="{3A0D17CC-4DCD-4240-AB18-E660092872EA}" destId="{3C790FC2-6E66-45BE-83B6-2C52DEAA2DE0}" srcOrd="2" destOrd="0" presId="urn:microsoft.com/office/officeart/2008/layout/PictureStrips"/>
    <dgm:cxn modelId="{1F40F4B4-8E09-4405-8FD0-C70C70C322EA}" type="presParOf" srcId="{3C790FC2-6E66-45BE-83B6-2C52DEAA2DE0}" destId="{B5DB6B58-2369-4BB1-93B3-3F690654C100}" srcOrd="0" destOrd="0" presId="urn:microsoft.com/office/officeart/2008/layout/PictureStrips"/>
    <dgm:cxn modelId="{F1C0B2D6-C5FF-466A-89F4-29C394E0E518}" type="presParOf" srcId="{3C790FC2-6E66-45BE-83B6-2C52DEAA2DE0}" destId="{32095043-29C7-4982-8F4D-6FD160597011}" srcOrd="1" destOrd="0" presId="urn:microsoft.com/office/officeart/2008/layout/PictureStrips"/>
    <dgm:cxn modelId="{F23ECD7A-C2AF-4921-98B4-06B5DB96CD29}" type="presParOf" srcId="{3A0D17CC-4DCD-4240-AB18-E660092872EA}" destId="{8C3DB942-BCEF-41D8-A6E6-037DF0545F24}" srcOrd="3" destOrd="0" presId="urn:microsoft.com/office/officeart/2008/layout/PictureStrips"/>
    <dgm:cxn modelId="{9F681AD1-905F-48D4-AB85-F832609CECA8}" type="presParOf" srcId="{3A0D17CC-4DCD-4240-AB18-E660092872EA}" destId="{2C1010FB-5D20-4565-B25D-F16AAB8B961F}" srcOrd="4" destOrd="0" presId="urn:microsoft.com/office/officeart/2008/layout/PictureStrips"/>
    <dgm:cxn modelId="{5D7D4733-524B-4F36-AEFD-8D4CEEB56838}" type="presParOf" srcId="{2C1010FB-5D20-4565-B25D-F16AAB8B961F}" destId="{1CFD4F37-53B9-4A80-AC88-D405523C0147}" srcOrd="0" destOrd="0" presId="urn:microsoft.com/office/officeart/2008/layout/PictureStrips"/>
    <dgm:cxn modelId="{9AB674B4-6512-41E8-B3CA-9C22FA2CE49A}" type="presParOf" srcId="{2C1010FB-5D20-4565-B25D-F16AAB8B961F}" destId="{8E08EAEC-DD24-4316-8B59-A789673E76E7}"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A9275-A00C-4115-9EE6-7D6DFCED5F4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4C9214B-5824-4B52-852B-2F887EFF2324}">
      <dgm:prSet phldrT="[Text]" custT="1"/>
      <dgm:spPr>
        <a:solidFill>
          <a:schemeClr val="accent6">
            <a:lumMod val="40000"/>
            <a:lumOff val="60000"/>
            <a:alpha val="40000"/>
          </a:schemeClr>
        </a:solidFill>
      </dgm:spPr>
      <dgm:t>
        <a:bodyPr/>
        <a:lstStyle/>
        <a:p>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hiệu</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nhầm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lẫn</a:t>
          </a:r>
          <a:endParaRPr lang="en-US" sz="2000" dirty="0">
            <a:latin typeface="Arial" panose="020B0604020202020204" pitchFamily="34" charset="0"/>
            <a:cs typeface="Arial" panose="020B0604020202020204" pitchFamily="34" charset="0"/>
          </a:endParaRPr>
        </a:p>
      </dgm:t>
    </dgm:pt>
    <dgm:pt modelId="{206A570B-64B7-462B-B9F7-7673EE2D53B4}" type="parTrans" cxnId="{1CB53713-B09A-4991-BA2F-F486940C6FD7}">
      <dgm:prSet/>
      <dgm:spPr/>
      <dgm:t>
        <a:bodyPr/>
        <a:lstStyle/>
        <a:p>
          <a:endParaRPr lang="en-US"/>
        </a:p>
      </dgm:t>
    </dgm:pt>
    <dgm:pt modelId="{948EF814-4932-4541-AA53-2B6A15E6D397}" type="sibTrans" cxnId="{1CB53713-B09A-4991-BA2F-F486940C6FD7}">
      <dgm:prSet/>
      <dgm:spPr/>
      <dgm:t>
        <a:bodyPr/>
        <a:lstStyle/>
        <a:p>
          <a:endParaRPr lang="en-US"/>
        </a:p>
      </dgm:t>
    </dgm:pt>
    <dgm:pt modelId="{55655C03-6007-482D-87F3-2FCCAAE169CB}">
      <dgm:prSet phldrT="[Text]" custT="1"/>
      <dgm:spPr>
        <a:solidFill>
          <a:schemeClr val="accent6">
            <a:lumMod val="20000"/>
            <a:lumOff val="80000"/>
            <a:alpha val="40000"/>
          </a:schemeClr>
        </a:solidFill>
      </dgm:spPr>
      <dgm:t>
        <a:bodyPr/>
        <a:lstStyle/>
        <a:p>
          <a:r>
            <a:rPr lang="en-US" sz="2000" dirty="0" err="1">
              <a:latin typeface="Arial" panose="020B0604020202020204" pitchFamily="34" charset="0"/>
              <a:cs typeface="Arial" panose="020B0604020202020204" pitchFamily="34" charset="0"/>
            </a:rPr>
            <a:t>Hợp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hiệu</a:t>
          </a:r>
          <a:r>
            <a:rPr lang="en-US" sz="2000" dirty="0">
              <a:latin typeface="Arial" panose="020B0604020202020204" pitchFamily="34" charset="0"/>
              <a:cs typeface="Arial" panose="020B0604020202020204" pitchFamily="34" charset="0"/>
            </a:rPr>
            <a:t> do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lừa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dối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dọa</a:t>
          </a:r>
          <a:r>
            <a:rPr lang="en-US" sz="2000" dirty="0">
              <a:latin typeface="Arial" panose="020B0604020202020204" pitchFamily="34" charset="0"/>
              <a:cs typeface="Arial" panose="020B0604020202020204" pitchFamily="34" charset="0"/>
            </a:rPr>
            <a:t> </a:t>
          </a:r>
        </a:p>
      </dgm:t>
    </dgm:pt>
    <dgm:pt modelId="{57EC43B0-C582-4353-BDF2-17977DB0E15E}" type="parTrans" cxnId="{DFB13FA7-6D91-4D63-8645-3DE82BD2C127}">
      <dgm:prSet/>
      <dgm:spPr/>
      <dgm:t>
        <a:bodyPr/>
        <a:lstStyle/>
        <a:p>
          <a:endParaRPr lang="en-US"/>
        </a:p>
      </dgm:t>
    </dgm:pt>
    <dgm:pt modelId="{A26892A9-F834-4F91-AFDA-6C8A3312AA44}" type="sibTrans" cxnId="{DFB13FA7-6D91-4D63-8645-3DE82BD2C127}">
      <dgm:prSet/>
      <dgm:spPr/>
      <dgm:t>
        <a:bodyPr/>
        <a:lstStyle/>
        <a:p>
          <a:endParaRPr lang="en-US"/>
        </a:p>
      </dgm:t>
    </dgm:pt>
    <dgm:pt modelId="{D1E31555-F1F9-4176-8F78-1C90C9591B54}">
      <dgm:prSet phldrT="[Text]" custT="1"/>
      <dgm:spPr>
        <a:solidFill>
          <a:schemeClr val="accent6">
            <a:lumMod val="20000"/>
            <a:lumOff val="80000"/>
            <a:alpha val="40000"/>
          </a:schemeClr>
        </a:solidFill>
      </dgm:spPr>
      <dgm:t>
        <a:bodyPr/>
        <a:lstStyle/>
        <a:p>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làm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hành</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mình</a:t>
          </a:r>
          <a:r>
            <a:rPr lang="en-US" sz="2000" dirty="0">
              <a:latin typeface="Arial" panose="020B0604020202020204" pitchFamily="34" charset="0"/>
              <a:cs typeface="Arial" panose="020B0604020202020204" pitchFamily="34" charset="0"/>
            </a:rPr>
            <a:t> </a:t>
          </a:r>
        </a:p>
      </dgm:t>
    </dgm:pt>
    <dgm:pt modelId="{9E930481-9B37-433A-98C3-24C380AB392A}" type="parTrans" cxnId="{04609E3E-EC62-4B79-859D-54194EB17E7E}">
      <dgm:prSet/>
      <dgm:spPr/>
      <dgm:t>
        <a:bodyPr/>
        <a:lstStyle/>
        <a:p>
          <a:endParaRPr lang="en-US"/>
        </a:p>
      </dgm:t>
    </dgm:pt>
    <dgm:pt modelId="{DAD22570-1C60-45DB-8C65-A8857E9BE390}" type="sibTrans" cxnId="{04609E3E-EC62-4B79-859D-54194EB17E7E}">
      <dgm:prSet/>
      <dgm:spPr/>
      <dgm:t>
        <a:bodyPr/>
        <a:lstStyle/>
        <a:p>
          <a:endParaRPr lang="en-US"/>
        </a:p>
      </dgm:t>
    </dgm:pt>
    <dgm:pt modelId="{3A0D17CC-4DCD-4240-AB18-E660092872EA}" type="pres">
      <dgm:prSet presAssocID="{2A0A9275-A00C-4115-9EE6-7D6DFCED5F4F}" presName="Name0" presStyleCnt="0">
        <dgm:presLayoutVars>
          <dgm:dir/>
          <dgm:resizeHandles val="exact"/>
        </dgm:presLayoutVars>
      </dgm:prSet>
      <dgm:spPr/>
    </dgm:pt>
    <dgm:pt modelId="{73E4367D-E866-459B-88B3-EBEB38A524F4}" type="pres">
      <dgm:prSet presAssocID="{94C9214B-5824-4B52-852B-2F887EFF2324}" presName="composite" presStyleCnt="0"/>
      <dgm:spPr/>
    </dgm:pt>
    <dgm:pt modelId="{CC27C269-FB9E-4DF3-931A-DF6858AF7C6A}" type="pres">
      <dgm:prSet presAssocID="{94C9214B-5824-4B52-852B-2F887EFF2324}" presName="rect1" presStyleLbl="trAlignAcc1" presStyleIdx="0" presStyleCnt="3" custScaleX="127781" custLinFactNeighborX="22522" custLinFactNeighborY="-30305">
        <dgm:presLayoutVars>
          <dgm:bulletEnabled val="1"/>
        </dgm:presLayoutVars>
      </dgm:prSet>
      <dgm:spPr/>
    </dgm:pt>
    <dgm:pt modelId="{8D98BE85-7B2D-4B2D-9688-D04D73982152}" type="pres">
      <dgm:prSet presAssocID="{94C9214B-5824-4B52-852B-2F887EFF2324}" presName="rect2" presStyleLbl="fgImgPlace1" presStyleIdx="0" presStyleCnt="3"/>
      <dgm:spPr/>
    </dgm:pt>
    <dgm:pt modelId="{7F55A114-18EE-4809-A70C-7986FADE9337}" type="pres">
      <dgm:prSet presAssocID="{948EF814-4932-4541-AA53-2B6A15E6D397}" presName="sibTrans" presStyleCnt="0"/>
      <dgm:spPr/>
    </dgm:pt>
    <dgm:pt modelId="{3C790FC2-6E66-45BE-83B6-2C52DEAA2DE0}" type="pres">
      <dgm:prSet presAssocID="{55655C03-6007-482D-87F3-2FCCAAE169CB}" presName="composite" presStyleCnt="0"/>
      <dgm:spPr/>
    </dgm:pt>
    <dgm:pt modelId="{B5DB6B58-2369-4BB1-93B3-3F690654C100}" type="pres">
      <dgm:prSet presAssocID="{55655C03-6007-482D-87F3-2FCCAAE169CB}" presName="rect1" presStyleLbl="trAlignAcc1" presStyleIdx="1" presStyleCnt="3" custScaleX="125660" custLinFactNeighborX="23475" custLinFactNeighborY="-30560">
        <dgm:presLayoutVars>
          <dgm:bulletEnabled val="1"/>
        </dgm:presLayoutVars>
      </dgm:prSet>
      <dgm:spPr/>
    </dgm:pt>
    <dgm:pt modelId="{32095043-29C7-4982-8F4D-6FD160597011}" type="pres">
      <dgm:prSet presAssocID="{55655C03-6007-482D-87F3-2FCCAAE169CB}" presName="rect2" presStyleLbl="fgImgPlace1" presStyleIdx="1" presStyleCnt="3"/>
      <dgm:spPr/>
    </dgm:pt>
    <dgm:pt modelId="{8C3DB942-BCEF-41D8-A6E6-037DF0545F24}" type="pres">
      <dgm:prSet presAssocID="{A26892A9-F834-4F91-AFDA-6C8A3312AA44}" presName="sibTrans" presStyleCnt="0"/>
      <dgm:spPr/>
    </dgm:pt>
    <dgm:pt modelId="{2C1010FB-5D20-4565-B25D-F16AAB8B961F}" type="pres">
      <dgm:prSet presAssocID="{D1E31555-F1F9-4176-8F78-1C90C9591B54}" presName="composite" presStyleCnt="0"/>
      <dgm:spPr/>
    </dgm:pt>
    <dgm:pt modelId="{1CFD4F37-53B9-4A80-AC88-D405523C0147}" type="pres">
      <dgm:prSet presAssocID="{D1E31555-F1F9-4176-8F78-1C90C9591B54}" presName="rect1" presStyleLbl="trAlignAcc1" presStyleIdx="2" presStyleCnt="3" custScaleX="123718" custLinFactNeighborX="24606" custLinFactNeighborY="-32703">
        <dgm:presLayoutVars>
          <dgm:bulletEnabled val="1"/>
        </dgm:presLayoutVars>
      </dgm:prSet>
      <dgm:spPr/>
    </dgm:pt>
    <dgm:pt modelId="{8E08EAEC-DD24-4316-8B59-A789673E76E7}" type="pres">
      <dgm:prSet presAssocID="{D1E31555-F1F9-4176-8F78-1C90C9591B54}" presName="rect2" presStyleLbl="fgImgPlace1" presStyleIdx="2" presStyleCnt="3"/>
      <dgm:spPr/>
    </dgm:pt>
  </dgm:ptLst>
  <dgm:cxnLst>
    <dgm:cxn modelId="{1CB53713-B09A-4991-BA2F-F486940C6FD7}" srcId="{2A0A9275-A00C-4115-9EE6-7D6DFCED5F4F}" destId="{94C9214B-5824-4B52-852B-2F887EFF2324}" srcOrd="0" destOrd="0" parTransId="{206A570B-64B7-462B-B9F7-7673EE2D53B4}" sibTransId="{948EF814-4932-4541-AA53-2B6A15E6D397}"/>
    <dgm:cxn modelId="{04609E3E-EC62-4B79-859D-54194EB17E7E}" srcId="{2A0A9275-A00C-4115-9EE6-7D6DFCED5F4F}" destId="{D1E31555-F1F9-4176-8F78-1C90C9591B54}" srcOrd="2" destOrd="0" parTransId="{9E930481-9B37-433A-98C3-24C380AB392A}" sibTransId="{DAD22570-1C60-45DB-8C65-A8857E9BE390}"/>
    <dgm:cxn modelId="{D21A5A88-2C13-4F93-B43F-A6AFE7D22994}" type="presOf" srcId="{94C9214B-5824-4B52-852B-2F887EFF2324}" destId="{CC27C269-FB9E-4DF3-931A-DF6858AF7C6A}" srcOrd="0" destOrd="0" presId="urn:microsoft.com/office/officeart/2008/layout/PictureStrips"/>
    <dgm:cxn modelId="{7C03D490-7838-41CB-8C8E-E938B04855A1}" type="presOf" srcId="{55655C03-6007-482D-87F3-2FCCAAE169CB}" destId="{B5DB6B58-2369-4BB1-93B3-3F690654C100}" srcOrd="0" destOrd="0" presId="urn:microsoft.com/office/officeart/2008/layout/PictureStrips"/>
    <dgm:cxn modelId="{5B9B7EA4-5E9C-4758-9921-32B5CBD38BE1}" type="presOf" srcId="{D1E31555-F1F9-4176-8F78-1C90C9591B54}" destId="{1CFD4F37-53B9-4A80-AC88-D405523C0147}" srcOrd="0" destOrd="0" presId="urn:microsoft.com/office/officeart/2008/layout/PictureStrips"/>
    <dgm:cxn modelId="{DFB13FA7-6D91-4D63-8645-3DE82BD2C127}" srcId="{2A0A9275-A00C-4115-9EE6-7D6DFCED5F4F}" destId="{55655C03-6007-482D-87F3-2FCCAAE169CB}" srcOrd="1" destOrd="0" parTransId="{57EC43B0-C582-4353-BDF2-17977DB0E15E}" sibTransId="{A26892A9-F834-4F91-AFDA-6C8A3312AA44}"/>
    <dgm:cxn modelId="{FBF5A5F0-5E5D-4CE3-B579-B3D41B242451}" type="presOf" srcId="{2A0A9275-A00C-4115-9EE6-7D6DFCED5F4F}" destId="{3A0D17CC-4DCD-4240-AB18-E660092872EA}" srcOrd="0" destOrd="0" presId="urn:microsoft.com/office/officeart/2008/layout/PictureStrips"/>
    <dgm:cxn modelId="{E3DFF11F-0BCB-4DD8-AA8E-E9B50CE63F6F}" type="presParOf" srcId="{3A0D17CC-4DCD-4240-AB18-E660092872EA}" destId="{73E4367D-E866-459B-88B3-EBEB38A524F4}" srcOrd="0" destOrd="0" presId="urn:microsoft.com/office/officeart/2008/layout/PictureStrips"/>
    <dgm:cxn modelId="{9A3CB71F-6D5E-4ABD-8781-67B38250C30B}" type="presParOf" srcId="{73E4367D-E866-459B-88B3-EBEB38A524F4}" destId="{CC27C269-FB9E-4DF3-931A-DF6858AF7C6A}" srcOrd="0" destOrd="0" presId="urn:microsoft.com/office/officeart/2008/layout/PictureStrips"/>
    <dgm:cxn modelId="{24F6EF63-DDA7-488A-A9D9-1D82726FA76E}" type="presParOf" srcId="{73E4367D-E866-459B-88B3-EBEB38A524F4}" destId="{8D98BE85-7B2D-4B2D-9688-D04D73982152}" srcOrd="1" destOrd="0" presId="urn:microsoft.com/office/officeart/2008/layout/PictureStrips"/>
    <dgm:cxn modelId="{BD3D9FD9-435A-4EA4-90AE-92496236F83F}" type="presParOf" srcId="{3A0D17CC-4DCD-4240-AB18-E660092872EA}" destId="{7F55A114-18EE-4809-A70C-7986FADE9337}" srcOrd="1" destOrd="0" presId="urn:microsoft.com/office/officeart/2008/layout/PictureStrips"/>
    <dgm:cxn modelId="{00E7A202-EA59-4567-B4F7-9CB4FBF793BB}" type="presParOf" srcId="{3A0D17CC-4DCD-4240-AB18-E660092872EA}" destId="{3C790FC2-6E66-45BE-83B6-2C52DEAA2DE0}" srcOrd="2" destOrd="0" presId="urn:microsoft.com/office/officeart/2008/layout/PictureStrips"/>
    <dgm:cxn modelId="{E48F6D6F-6E5D-48AF-8E68-089B4C5A159D}" type="presParOf" srcId="{3C790FC2-6E66-45BE-83B6-2C52DEAA2DE0}" destId="{B5DB6B58-2369-4BB1-93B3-3F690654C100}" srcOrd="0" destOrd="0" presId="urn:microsoft.com/office/officeart/2008/layout/PictureStrips"/>
    <dgm:cxn modelId="{1F11472F-E324-42A8-8233-6F4B3E1675CB}" type="presParOf" srcId="{3C790FC2-6E66-45BE-83B6-2C52DEAA2DE0}" destId="{32095043-29C7-4982-8F4D-6FD160597011}" srcOrd="1" destOrd="0" presId="urn:microsoft.com/office/officeart/2008/layout/PictureStrips"/>
    <dgm:cxn modelId="{80C9BC30-D91A-4EAE-9F96-1E11D657ABFE}" type="presParOf" srcId="{3A0D17CC-4DCD-4240-AB18-E660092872EA}" destId="{8C3DB942-BCEF-41D8-A6E6-037DF0545F24}" srcOrd="3" destOrd="0" presId="urn:microsoft.com/office/officeart/2008/layout/PictureStrips"/>
    <dgm:cxn modelId="{21FA8DC4-456A-4F66-AA4C-B523E8E734DC}" type="presParOf" srcId="{3A0D17CC-4DCD-4240-AB18-E660092872EA}" destId="{2C1010FB-5D20-4565-B25D-F16AAB8B961F}" srcOrd="4" destOrd="0" presId="urn:microsoft.com/office/officeart/2008/layout/PictureStrips"/>
    <dgm:cxn modelId="{E7E2693B-C807-4F64-865C-DF00C6BDDF92}" type="presParOf" srcId="{2C1010FB-5D20-4565-B25D-F16AAB8B961F}" destId="{1CFD4F37-53B9-4A80-AC88-D405523C0147}" srcOrd="0" destOrd="0" presId="urn:microsoft.com/office/officeart/2008/layout/PictureStrips"/>
    <dgm:cxn modelId="{73C7AEF1-832D-4123-BB32-E93A47849A22}" type="presParOf" srcId="{2C1010FB-5D20-4565-B25D-F16AAB8B961F}" destId="{8E08EAEC-DD24-4316-8B59-A789673E76E7}"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24F12A-0196-427F-BC78-208E917BB0D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05C6E13-CA14-4358-9879-C420F6358320}">
      <dgm:prSet phldrT="[Text]" custT="1"/>
      <dgm:spPr>
        <a:solidFill>
          <a:schemeClr val="accent2">
            <a:lumMod val="75000"/>
          </a:schemeClr>
        </a:solidFill>
      </dgm:spPr>
      <dgm:t>
        <a:bodyPr/>
        <a:lstStyle/>
        <a:p>
          <a:r>
            <a:rPr lang="en-US" sz="1400" b="1" dirty="0">
              <a:latin typeface="Arial" panose="020B0604020202020204" pitchFamily="34" charset="0"/>
              <a:cs typeface="Arial" panose="020B0604020202020204" pitchFamily="34" charset="0"/>
            </a:rPr>
            <a:t>CÁCH THỨC THỰC HIỆN HỢP ĐỒNG MUA BÁN HÀNG HÓA</a:t>
          </a:r>
          <a:endParaRPr lang="en-US" sz="1400" dirty="0">
            <a:latin typeface="Arial" panose="020B0604020202020204" pitchFamily="34" charset="0"/>
            <a:cs typeface="Arial" panose="020B0604020202020204" pitchFamily="34" charset="0"/>
          </a:endParaRPr>
        </a:p>
      </dgm:t>
    </dgm:pt>
    <dgm:pt modelId="{42D98A92-69EE-4224-98DD-D60EC76E5817}" type="parTrans" cxnId="{331FB9DE-5915-49CC-9955-8B61A2348817}">
      <dgm:prSet/>
      <dgm:spPr/>
      <dgm:t>
        <a:bodyPr/>
        <a:lstStyle/>
        <a:p>
          <a:endParaRPr lang="en-US"/>
        </a:p>
      </dgm:t>
    </dgm:pt>
    <dgm:pt modelId="{7D5DEDDE-3DD2-41D5-8F09-017705A11CF0}" type="sibTrans" cxnId="{331FB9DE-5915-49CC-9955-8B61A2348817}">
      <dgm:prSet/>
      <dgm:spPr/>
      <dgm:t>
        <a:bodyPr/>
        <a:lstStyle/>
        <a:p>
          <a:endParaRPr lang="en-US"/>
        </a:p>
      </dgm:t>
    </dgm:pt>
    <dgm:pt modelId="{DFA7AF17-7005-4D43-A074-CE598E210F58}">
      <dgm:prSet phldrT="[Text]" custT="1"/>
      <dgm:spPr>
        <a:solidFill>
          <a:schemeClr val="accent1">
            <a:lumMod val="40000"/>
            <a:lumOff val="60000"/>
            <a:alpha val="90000"/>
          </a:schemeClr>
        </a:solidFill>
      </dgm:spPr>
      <dgm:t>
        <a:bodyPr/>
        <a:lstStyle/>
        <a:p>
          <a:r>
            <a:rPr lang="vi-VN" sz="1400" noProof="0" dirty="0">
              <a:solidFill>
                <a:schemeClr val="accent1">
                  <a:lumMod val="50000"/>
                </a:schemeClr>
              </a:solidFill>
              <a:latin typeface="Arial" panose="020B0604020202020204" pitchFamily="34" charset="0"/>
              <a:cs typeface="Arial" panose="020B0604020202020204" pitchFamily="34" charset="0"/>
            </a:rPr>
            <a:t>Việc thực hiện hợp đồng mua bán hàng hóa được thực hiện dựa trên quy định trên cho tất cả các loại hợp đồng được quy định trong Bộ luật Dân sự</a:t>
          </a:r>
          <a:endParaRPr lang="vi-VN" sz="1400" noProof="0" dirty="0">
            <a:latin typeface="Arial" panose="020B0604020202020204" pitchFamily="34" charset="0"/>
            <a:cs typeface="Arial" panose="020B0604020202020204" pitchFamily="34" charset="0"/>
          </a:endParaRPr>
        </a:p>
      </dgm:t>
    </dgm:pt>
    <dgm:pt modelId="{24EB343C-92B5-437C-883B-6AAE53274A33}" type="parTrans" cxnId="{982A6E5A-E6CA-4FAC-BECD-E02D5C532564}">
      <dgm:prSet/>
      <dgm:spPr/>
      <dgm:t>
        <a:bodyPr/>
        <a:lstStyle/>
        <a:p>
          <a:endParaRPr lang="en-US"/>
        </a:p>
      </dgm:t>
    </dgm:pt>
    <dgm:pt modelId="{60351E20-B0E6-4635-B7A4-C31FFEF373CB}" type="sibTrans" cxnId="{982A6E5A-E6CA-4FAC-BECD-E02D5C532564}">
      <dgm:prSet/>
      <dgm:spPr/>
      <dgm:t>
        <a:bodyPr/>
        <a:lstStyle/>
        <a:p>
          <a:endParaRPr lang="en-US"/>
        </a:p>
      </dgm:t>
    </dgm:pt>
    <dgm:pt modelId="{DF937637-A090-4EDE-884F-04BDC54CF21A}" type="pres">
      <dgm:prSet presAssocID="{E924F12A-0196-427F-BC78-208E917BB0DD}" presName="linearFlow" presStyleCnt="0">
        <dgm:presLayoutVars>
          <dgm:dir/>
          <dgm:animLvl val="lvl"/>
          <dgm:resizeHandles val="exact"/>
        </dgm:presLayoutVars>
      </dgm:prSet>
      <dgm:spPr/>
    </dgm:pt>
    <dgm:pt modelId="{A24372CC-16C3-4240-9738-822052E6F4B0}" type="pres">
      <dgm:prSet presAssocID="{505C6E13-CA14-4358-9879-C420F6358320}" presName="composite" presStyleCnt="0"/>
      <dgm:spPr/>
    </dgm:pt>
    <dgm:pt modelId="{6C8DAF90-65BA-4C69-B8D3-7A098321A3F1}" type="pres">
      <dgm:prSet presAssocID="{505C6E13-CA14-4358-9879-C420F6358320}" presName="parentText" presStyleLbl="alignNode1" presStyleIdx="0" presStyleCnt="1" custScaleX="57965" custScaleY="75111" custLinFactNeighborX="28971" custLinFactNeighborY="-202">
        <dgm:presLayoutVars>
          <dgm:chMax val="1"/>
          <dgm:bulletEnabled val="1"/>
        </dgm:presLayoutVars>
      </dgm:prSet>
      <dgm:spPr/>
    </dgm:pt>
    <dgm:pt modelId="{AFEAC651-0088-4886-A930-CA5E67A8AC12}" type="pres">
      <dgm:prSet presAssocID="{505C6E13-CA14-4358-9879-C420F6358320}" presName="descendantText" presStyleLbl="alignAcc1" presStyleIdx="0" presStyleCnt="1" custScaleX="88192" custScaleY="55169" custLinFactNeighborX="-10442" custLinFactNeighborY="1841">
        <dgm:presLayoutVars>
          <dgm:bulletEnabled val="1"/>
        </dgm:presLayoutVars>
      </dgm:prSet>
      <dgm:spPr/>
    </dgm:pt>
  </dgm:ptLst>
  <dgm:cxnLst>
    <dgm:cxn modelId="{8A95D731-EE8D-4D0F-A8DD-063ABEBF7B66}" type="presOf" srcId="{E924F12A-0196-427F-BC78-208E917BB0DD}" destId="{DF937637-A090-4EDE-884F-04BDC54CF21A}" srcOrd="0" destOrd="0" presId="urn:microsoft.com/office/officeart/2005/8/layout/chevron2"/>
    <dgm:cxn modelId="{982A6E5A-E6CA-4FAC-BECD-E02D5C532564}" srcId="{505C6E13-CA14-4358-9879-C420F6358320}" destId="{DFA7AF17-7005-4D43-A074-CE598E210F58}" srcOrd="0" destOrd="0" parTransId="{24EB343C-92B5-437C-883B-6AAE53274A33}" sibTransId="{60351E20-B0E6-4635-B7A4-C31FFEF373CB}"/>
    <dgm:cxn modelId="{20F7739B-748E-4FD2-8FBD-B27E55DBB959}" type="presOf" srcId="{DFA7AF17-7005-4D43-A074-CE598E210F58}" destId="{AFEAC651-0088-4886-A930-CA5E67A8AC12}" srcOrd="0" destOrd="0" presId="urn:microsoft.com/office/officeart/2005/8/layout/chevron2"/>
    <dgm:cxn modelId="{331FB9DE-5915-49CC-9955-8B61A2348817}" srcId="{E924F12A-0196-427F-BC78-208E917BB0DD}" destId="{505C6E13-CA14-4358-9879-C420F6358320}" srcOrd="0" destOrd="0" parTransId="{42D98A92-69EE-4224-98DD-D60EC76E5817}" sibTransId="{7D5DEDDE-3DD2-41D5-8F09-017705A11CF0}"/>
    <dgm:cxn modelId="{3BE090E6-E512-46EA-8B87-A834E97AC2CF}" type="presOf" srcId="{505C6E13-CA14-4358-9879-C420F6358320}" destId="{6C8DAF90-65BA-4C69-B8D3-7A098321A3F1}" srcOrd="0" destOrd="0" presId="urn:microsoft.com/office/officeart/2005/8/layout/chevron2"/>
    <dgm:cxn modelId="{F2AB0B09-0B7C-4469-AC12-CFDA5F83C3D0}" type="presParOf" srcId="{DF937637-A090-4EDE-884F-04BDC54CF21A}" destId="{A24372CC-16C3-4240-9738-822052E6F4B0}" srcOrd="0" destOrd="0" presId="urn:microsoft.com/office/officeart/2005/8/layout/chevron2"/>
    <dgm:cxn modelId="{F51EDD0C-D81E-4A2E-AAB0-17D46AE42BD0}" type="presParOf" srcId="{A24372CC-16C3-4240-9738-822052E6F4B0}" destId="{6C8DAF90-65BA-4C69-B8D3-7A098321A3F1}" srcOrd="0" destOrd="0" presId="urn:microsoft.com/office/officeart/2005/8/layout/chevron2"/>
    <dgm:cxn modelId="{EA7744A9-4B87-4040-AF4E-0EABF87C1795}" type="presParOf" srcId="{A24372CC-16C3-4240-9738-822052E6F4B0}" destId="{AFEAC651-0088-4886-A930-CA5E67A8AC1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0AA2B-CC45-431B-8A90-4C1C46E68009}">
      <dsp:nvSpPr>
        <dsp:cNvPr id="0" name=""/>
        <dsp:cNvSpPr/>
      </dsp:nvSpPr>
      <dsp:spPr>
        <a:xfrm>
          <a:off x="0" y="0"/>
          <a:ext cx="7879080" cy="2273349"/>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Đại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tá</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Tiến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Sỹ</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Lê</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Ngọc</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Khánh</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Trưởng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Khoa</a:t>
          </a:r>
          <a:r>
            <a:rPr lang="en-US" sz="2400" kern="1200" dirty="0">
              <a:solidFill>
                <a:schemeClr val="tx1"/>
              </a:solidFill>
              <a:latin typeface="Times New Roman" panose="02020603050405020304" pitchFamily="18" charset="0"/>
              <a:cs typeface="Times New Roman" panose="02020603050405020304" pitchFamily="18" charset="0"/>
            </a:rPr>
            <a:t> - </a:t>
          </a:r>
          <a:r>
            <a:rPr lang="en-US" sz="2400" kern="1200" dirty="0" err="1">
              <a:solidFill>
                <a:schemeClr val="tx1"/>
              </a:solidFill>
              <a:latin typeface="Times New Roman" panose="02020603050405020304" pitchFamily="18" charset="0"/>
              <a:cs typeface="Times New Roman" panose="02020603050405020304" pitchFamily="18" charset="0"/>
            </a:rPr>
            <a:t>Học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Chính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trị</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Công</a:t>
          </a:r>
          <a:r>
            <a:rPr lang="en-US" sz="2400" kern="1200" dirty="0">
              <a:solidFill>
                <a:schemeClr val="tx1"/>
              </a:solidFill>
              <a:latin typeface="Times New Roman" panose="02020603050405020304" pitchFamily="18" charset="0"/>
              <a:cs typeface="Times New Roman" panose="02020603050405020304" pitchFamily="18" charset="0"/>
            </a:rPr>
            <a:t> an </a:t>
          </a:r>
          <a:r>
            <a:rPr lang="en-US" sz="2400" kern="1200" dirty="0" err="1">
              <a:solidFill>
                <a:schemeClr val="tx1"/>
              </a:solidFill>
              <a:latin typeface="Times New Roman" panose="02020603050405020304" pitchFamily="18" charset="0"/>
              <a:cs typeface="Times New Roman" panose="02020603050405020304" pitchFamily="18" charset="0"/>
            </a:rPr>
            <a:t>nhân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dân</a:t>
          </a:r>
          <a:r>
            <a:rPr lang="en-US" sz="2400" kern="1200" dirty="0">
              <a:solidFill>
                <a:schemeClr val="tx1"/>
              </a:solidFill>
              <a:latin typeface="Times New Roman" panose="02020603050405020304" pitchFamily="18" charset="0"/>
              <a:cs typeface="Times New Roman" panose="02020603050405020304" pitchFamily="18" charset="0"/>
            </a:rPr>
            <a:t>.</a:t>
          </a: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Hiện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đang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cộng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tác</a:t>
          </a:r>
          <a:r>
            <a:rPr lang="en-US" sz="2400" kern="1200" dirty="0">
              <a:solidFill>
                <a:schemeClr val="tx1"/>
              </a:solidFill>
              <a:latin typeface="Times New Roman" panose="02020603050405020304" pitchFamily="18" charset="0"/>
              <a:cs typeface="Times New Roman" panose="02020603050405020304" pitchFamily="18" charset="0"/>
            </a:rPr>
            <a:t> &amp; </a:t>
          </a:r>
          <a:r>
            <a:rPr lang="en-US" sz="2400" kern="1200" dirty="0" err="1">
              <a:solidFill>
                <a:schemeClr val="tx1"/>
              </a:solidFill>
              <a:latin typeface="Times New Roman" panose="02020603050405020304" pitchFamily="18" charset="0"/>
              <a:cs typeface="Times New Roman" panose="02020603050405020304" pitchFamily="18" charset="0"/>
            </a:rPr>
            <a:t>làm</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việc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tại</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Hãng</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Luật</a:t>
          </a:r>
          <a:r>
            <a:rPr lang="en-US" sz="2400" kern="1200" dirty="0">
              <a:solidFill>
                <a:schemeClr val="tx1"/>
              </a:solidFill>
              <a:latin typeface="Times New Roman" panose="02020603050405020304" pitchFamily="18" charset="0"/>
              <a:cs typeface="Times New Roman" panose="02020603050405020304" pitchFamily="18" charset="0"/>
            </a:rPr>
            <a:t> TGS.</a:t>
          </a:r>
          <a:endParaRPr lang="en-US" sz="2400" kern="1200" dirty="0">
            <a:solidFill>
              <a:schemeClr val="tx1"/>
            </a:solidFill>
          </a:endParaRPr>
        </a:p>
      </dsp:txBody>
      <dsp:txXfrm>
        <a:off x="1803150" y="0"/>
        <a:ext cx="6075929" cy="2273349"/>
      </dsp:txXfrm>
    </dsp:sp>
    <dsp:sp modelId="{3E388704-EEF7-44CD-B899-410CB78C1250}">
      <dsp:nvSpPr>
        <dsp:cNvPr id="0" name=""/>
        <dsp:cNvSpPr/>
      </dsp:nvSpPr>
      <dsp:spPr>
        <a:xfrm rot="10800000">
          <a:off x="227334" y="227334"/>
          <a:ext cx="1575816" cy="181867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69E9D0-A513-422D-A0CA-F62E92148B1A}">
      <dsp:nvSpPr>
        <dsp:cNvPr id="0" name=""/>
        <dsp:cNvSpPr/>
      </dsp:nvSpPr>
      <dsp:spPr>
        <a:xfrm>
          <a:off x="0" y="2500684"/>
          <a:ext cx="7879080" cy="2273349"/>
        </a:xfrm>
        <a:prstGeom prst="roundRect">
          <a:avLst>
            <a:gd name="adj" fmla="val 10000"/>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prstClr val="black"/>
              </a:solidFill>
              <a:latin typeface="Times New Roman" panose="02020603050405020304" pitchFamily="18" charset="0"/>
              <a:cs typeface="Times New Roman" panose="02020603050405020304" pitchFamily="18" charset="0"/>
            </a:rPr>
            <a:t>Luật</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sư</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Hà</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Huy</a:t>
          </a:r>
          <a:r>
            <a:rPr lang="en-US" sz="2400" b="1" kern="1200" dirty="0">
              <a:solidFill>
                <a:prstClr val="black"/>
              </a:solidFill>
              <a:latin typeface="Times New Roman" panose="02020603050405020304" pitchFamily="18" charset="0"/>
              <a:cs typeface="Times New Roman" panose="02020603050405020304" pitchFamily="18" charset="0"/>
            </a:rPr>
            <a:t> </a:t>
          </a:r>
          <a:r>
            <a:rPr lang="en-US" sz="2400" b="1" kern="1200" dirty="0" err="1">
              <a:solidFill>
                <a:prstClr val="black"/>
              </a:solidFill>
              <a:latin typeface="Times New Roman" panose="02020603050405020304" pitchFamily="18" charset="0"/>
              <a:cs typeface="Times New Roman" panose="02020603050405020304" pitchFamily="18" charset="0"/>
            </a:rPr>
            <a:t>Sơn</a:t>
          </a:r>
          <a:endParaRPr lang="en-US" sz="2400" kern="1200" dirty="0">
            <a:solidFill>
              <a:prstClr val="black"/>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schemeClr val="tx1"/>
              </a:solidFill>
              <a:latin typeface="Times New Roman" panose="02020603050405020304" pitchFamily="18" charset="0"/>
              <a:cs typeface="Times New Roman" panose="02020603050405020304" pitchFamily="18" charset="0"/>
            </a:rPr>
            <a:t>Thuộc</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đoàn</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luật</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sư</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Thành</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phố</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Hà</a:t>
          </a:r>
          <a:r>
            <a:rPr lang="en-US" sz="2400" kern="1200" dirty="0">
              <a:solidFill>
                <a:schemeClr val="tx1"/>
              </a:solidFill>
              <a:latin typeface="Times New Roman" panose="02020603050405020304" pitchFamily="18" charset="0"/>
              <a:cs typeface="Times New Roman" panose="02020603050405020304" pitchFamily="18" charset="0"/>
            </a:rPr>
            <a:t> </a:t>
          </a:r>
          <a:r>
            <a:rPr lang="en-US" sz="2400" kern="1200" dirty="0" err="1">
              <a:solidFill>
                <a:schemeClr val="tx1"/>
              </a:solidFill>
              <a:latin typeface="Times New Roman" panose="02020603050405020304" pitchFamily="18" charset="0"/>
              <a:cs typeface="Times New Roman" panose="02020603050405020304" pitchFamily="18" charset="0"/>
            </a:rPr>
            <a:t>Nội</a:t>
          </a:r>
          <a:endParaRPr lang="en-US" sz="2400" kern="1200" dirty="0">
            <a:solidFill>
              <a:schemeClr val="tx1"/>
            </a:solidFill>
            <a:latin typeface="Times New Roman" panose="02020603050405020304" pitchFamily="18" charset="0"/>
            <a:cs typeface="Times New Roman" panose="02020603050405020304" pitchFamily="18" charset="0"/>
          </a:endParaRPr>
        </a:p>
        <a:p>
          <a:pPr marL="0" lvl="0" indent="0" algn="l" defTabSz="1066800">
            <a:lnSpc>
              <a:spcPct val="90000"/>
            </a:lnSpc>
            <a:spcBef>
              <a:spcPct val="0"/>
            </a:spcBef>
            <a:spcAft>
              <a:spcPct val="35000"/>
            </a:spcAft>
            <a:buNone/>
          </a:pPr>
          <a:r>
            <a:rPr lang="en-US" sz="2400" kern="1200" dirty="0" err="1">
              <a:solidFill>
                <a:prstClr val="black"/>
              </a:solidFill>
              <a:latin typeface="Times New Roman" panose="02020603050405020304" pitchFamily="18" charset="0"/>
              <a:cs typeface="Times New Roman" panose="02020603050405020304" pitchFamily="18" charset="0"/>
            </a:rPr>
            <a:t>Hiện</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đang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công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tác</a:t>
          </a:r>
          <a:r>
            <a:rPr lang="en-US" sz="2400" kern="1200" dirty="0">
              <a:solidFill>
                <a:prstClr val="black"/>
              </a:solidFill>
              <a:latin typeface="Times New Roman" panose="02020603050405020304" pitchFamily="18" charset="0"/>
              <a:cs typeface="Times New Roman" panose="02020603050405020304" pitchFamily="18" charset="0"/>
            </a:rPr>
            <a:t> &amp; </a:t>
          </a:r>
          <a:r>
            <a:rPr lang="en-US" sz="2400" kern="1200" dirty="0" err="1">
              <a:solidFill>
                <a:prstClr val="black"/>
              </a:solidFill>
              <a:latin typeface="Times New Roman" panose="02020603050405020304" pitchFamily="18" charset="0"/>
              <a:cs typeface="Times New Roman" panose="02020603050405020304" pitchFamily="18" charset="0"/>
            </a:rPr>
            <a:t>làm</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việc</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tại</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Hãng</a:t>
          </a:r>
          <a:r>
            <a:rPr lang="en-US" sz="2400" kern="1200" dirty="0">
              <a:solidFill>
                <a:prstClr val="black"/>
              </a:solidFill>
              <a:latin typeface="Times New Roman" panose="02020603050405020304" pitchFamily="18" charset="0"/>
              <a:cs typeface="Times New Roman" panose="02020603050405020304" pitchFamily="18" charset="0"/>
            </a:rPr>
            <a:t> </a:t>
          </a:r>
          <a:r>
            <a:rPr lang="en-US" sz="2400" kern="1200" dirty="0" err="1">
              <a:solidFill>
                <a:prstClr val="black"/>
              </a:solidFill>
              <a:latin typeface="Times New Roman" panose="02020603050405020304" pitchFamily="18" charset="0"/>
              <a:cs typeface="Times New Roman" panose="02020603050405020304" pitchFamily="18" charset="0"/>
            </a:rPr>
            <a:t>Luật</a:t>
          </a:r>
          <a:r>
            <a:rPr lang="en-US" sz="2400" kern="1200" dirty="0">
              <a:solidFill>
                <a:prstClr val="black"/>
              </a:solidFill>
              <a:latin typeface="Times New Roman" panose="02020603050405020304" pitchFamily="18" charset="0"/>
              <a:cs typeface="Times New Roman" panose="02020603050405020304" pitchFamily="18" charset="0"/>
            </a:rPr>
            <a:t> TGS.</a:t>
          </a:r>
          <a:endParaRPr lang="en-US" sz="2400" kern="1200" dirty="0">
            <a:latin typeface="Times New Roman" panose="02020603050405020304" pitchFamily="18" charset="0"/>
            <a:cs typeface="Times New Roman" panose="02020603050405020304" pitchFamily="18" charset="0"/>
          </a:endParaRPr>
        </a:p>
      </dsp:txBody>
      <dsp:txXfrm>
        <a:off x="1803150" y="2500684"/>
        <a:ext cx="6075929" cy="2273349"/>
      </dsp:txXfrm>
    </dsp:sp>
    <dsp:sp modelId="{7D2619D2-162F-4FAD-8F00-B15186E61B19}">
      <dsp:nvSpPr>
        <dsp:cNvPr id="0" name=""/>
        <dsp:cNvSpPr/>
      </dsp:nvSpPr>
      <dsp:spPr>
        <a:xfrm>
          <a:off x="227334" y="2728019"/>
          <a:ext cx="1575816" cy="181867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341AE-432E-444F-9B26-B2ACCAF9E2EF}">
      <dsp:nvSpPr>
        <dsp:cNvPr id="0" name=""/>
        <dsp:cNvSpPr/>
      </dsp:nvSpPr>
      <dsp:spPr>
        <a:xfrm>
          <a:off x="2493125" y="2854796"/>
          <a:ext cx="2332910" cy="23329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accent2">
                  <a:lumMod val="75000"/>
                </a:schemeClr>
              </a:solidFill>
              <a:latin typeface="Arial" panose="020B0604020202020204" pitchFamily="34" charset="0"/>
              <a:cs typeface="Arial" panose="020B0604020202020204" pitchFamily="34" charset="0"/>
            </a:rPr>
            <a:t>NỘI DUNG</a:t>
          </a:r>
          <a:endParaRPr lang="en-US" sz="4000" kern="1200" dirty="0">
            <a:latin typeface="Arial" panose="020B0604020202020204" pitchFamily="34" charset="0"/>
            <a:cs typeface="Arial" panose="020B0604020202020204" pitchFamily="34" charset="0"/>
          </a:endParaRPr>
        </a:p>
      </dsp:txBody>
      <dsp:txXfrm>
        <a:off x="2834772" y="3196443"/>
        <a:ext cx="1649616" cy="1649616"/>
      </dsp:txXfrm>
    </dsp:sp>
    <dsp:sp modelId="{269E9808-856A-4830-8044-EA36845F711E}">
      <dsp:nvSpPr>
        <dsp:cNvPr id="0" name=""/>
        <dsp:cNvSpPr/>
      </dsp:nvSpPr>
      <dsp:spPr>
        <a:xfrm rot="12900000">
          <a:off x="977130" y="2442151"/>
          <a:ext cx="1804066" cy="6648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64A9F3-3C0A-4DC7-83C2-6BF27E50A369}">
      <dsp:nvSpPr>
        <dsp:cNvPr id="0" name=""/>
        <dsp:cNvSpPr/>
      </dsp:nvSpPr>
      <dsp:spPr>
        <a:xfrm>
          <a:off x="-40088" y="1295399"/>
          <a:ext cx="2360699" cy="192361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2">
                  <a:lumMod val="50000"/>
                </a:schemeClr>
              </a:solidFill>
              <a:latin typeface="Arial" panose="020B0604020202020204" pitchFamily="34" charset="0"/>
              <a:cs typeface="Arial" panose="020B0604020202020204" pitchFamily="34" charset="0"/>
            </a:rPr>
            <a:t>PHÁP LUẬT HỢP ĐỒNG TRONG HOẠT ĐỘNG THƯƠNG MẠI TẠI VIỆT NAM</a:t>
          </a:r>
          <a:endParaRPr lang="en-US" sz="1600" kern="1200" dirty="0">
            <a:latin typeface="Arial" panose="020B0604020202020204" pitchFamily="34" charset="0"/>
            <a:cs typeface="Arial" panose="020B0604020202020204" pitchFamily="34" charset="0"/>
          </a:endParaRPr>
        </a:p>
      </dsp:txBody>
      <dsp:txXfrm>
        <a:off x="16253" y="1351740"/>
        <a:ext cx="2248017" cy="1810929"/>
      </dsp:txXfrm>
    </dsp:sp>
    <dsp:sp modelId="{82DEF887-6D46-49BE-B6B7-C59E6C95D213}">
      <dsp:nvSpPr>
        <dsp:cNvPr id="0" name=""/>
        <dsp:cNvSpPr/>
      </dsp:nvSpPr>
      <dsp:spPr>
        <a:xfrm rot="16199207">
          <a:off x="2757045" y="1515324"/>
          <a:ext cx="1804066" cy="6648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77BA39-BB50-4D58-B474-93B651D21F60}">
      <dsp:nvSpPr>
        <dsp:cNvPr id="0" name=""/>
        <dsp:cNvSpPr/>
      </dsp:nvSpPr>
      <dsp:spPr>
        <a:xfrm>
          <a:off x="2550738" y="-56907"/>
          <a:ext cx="2216265" cy="2005276"/>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2">
                  <a:lumMod val="50000"/>
                </a:schemeClr>
              </a:solidFill>
              <a:latin typeface="Arial" panose="020B0604020202020204" pitchFamily="34" charset="0"/>
              <a:cs typeface="Arial" panose="020B0604020202020204" pitchFamily="34" charset="0"/>
            </a:rPr>
            <a:t>THỰC TRẠNG GIAO KẾT VÀ THỰC HIỆN HỢP ĐỒNG MUA BÁN HÀNG HÓA THEO PHÁP LUẬT CHUYÊN NGÀNH</a:t>
          </a:r>
          <a:endParaRPr lang="en-US" sz="1600" kern="1200" dirty="0">
            <a:latin typeface="Arial" panose="020B0604020202020204" pitchFamily="34" charset="0"/>
            <a:cs typeface="Arial" panose="020B0604020202020204" pitchFamily="34" charset="0"/>
          </a:endParaRPr>
        </a:p>
      </dsp:txBody>
      <dsp:txXfrm>
        <a:off x="2609471" y="1826"/>
        <a:ext cx="2098799" cy="1887810"/>
      </dsp:txXfrm>
    </dsp:sp>
    <dsp:sp modelId="{DA6D2DF9-A544-4059-BA8E-3CC09E0524C7}">
      <dsp:nvSpPr>
        <dsp:cNvPr id="0" name=""/>
        <dsp:cNvSpPr/>
      </dsp:nvSpPr>
      <dsp:spPr>
        <a:xfrm rot="19414733">
          <a:off x="4503840" y="2381049"/>
          <a:ext cx="1856355" cy="66487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B8EC90-E8E3-490E-B5D0-5CE606A7BC16}">
      <dsp:nvSpPr>
        <dsp:cNvPr id="0" name=""/>
        <dsp:cNvSpPr/>
      </dsp:nvSpPr>
      <dsp:spPr>
        <a:xfrm>
          <a:off x="4926310" y="1200627"/>
          <a:ext cx="2505177" cy="1923576"/>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ts val="600"/>
            </a:spcAft>
            <a:buNone/>
          </a:pPr>
          <a:r>
            <a:rPr lang="en-US" sz="1600" b="1" kern="1200" dirty="0">
              <a:solidFill>
                <a:schemeClr val="accent2">
                  <a:lumMod val="50000"/>
                </a:schemeClr>
              </a:solidFill>
              <a:latin typeface="Arial" panose="020B0604020202020204" pitchFamily="34" charset="0"/>
              <a:cs typeface="Arial" panose="020B0604020202020204" pitchFamily="34" charset="0"/>
            </a:rPr>
            <a:t>BẤT CẬP VỀ CÁC LOẠI HỢP ĐỒNG CỤ THỂ TRONG PHÁP LUẬT CHUYÊN NGÀNH VÀ ĐỀ XUẤT HƯỚNG HOÀN THIỆN</a:t>
          </a:r>
          <a:endParaRPr lang="en-US" sz="1600" kern="1200" dirty="0">
            <a:latin typeface="Arial" panose="020B0604020202020204" pitchFamily="34" charset="0"/>
            <a:cs typeface="Arial" panose="020B0604020202020204" pitchFamily="34" charset="0"/>
          </a:endParaRPr>
        </a:p>
      </dsp:txBody>
      <dsp:txXfrm>
        <a:off x="4982650" y="1256967"/>
        <a:ext cx="2392497" cy="18108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7C269-FB9E-4DF3-931A-DF6858AF7C6A}">
      <dsp:nvSpPr>
        <dsp:cNvPr id="0" name=""/>
        <dsp:cNvSpPr/>
      </dsp:nvSpPr>
      <dsp:spPr>
        <a:xfrm>
          <a:off x="1662573" y="0"/>
          <a:ext cx="4279372" cy="1046559"/>
        </a:xfrm>
        <a:prstGeom prst="rect">
          <a:avLst/>
        </a:prstGeom>
        <a:solidFill>
          <a:schemeClr val="accent6">
            <a:lumMod val="40000"/>
            <a:lumOff val="6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88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Mục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đích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nội</a:t>
          </a:r>
          <a:r>
            <a:rPr lang="en-US" sz="2000" kern="1200" dirty="0">
              <a:latin typeface="Arial" panose="020B0604020202020204" pitchFamily="34" charset="0"/>
              <a:cs typeface="Arial" panose="020B0604020202020204" pitchFamily="34" charset="0"/>
            </a:rPr>
            <a:t> dung vi </a:t>
          </a:r>
          <a:r>
            <a:rPr lang="en-US" sz="2000" kern="1200" dirty="0" err="1">
              <a:latin typeface="Arial" panose="020B0604020202020204" pitchFamily="34" charset="0"/>
              <a:cs typeface="Arial" panose="020B0604020202020204" pitchFamily="34" charset="0"/>
            </a:rPr>
            <a:t>phạm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điều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cấm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pháp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luật</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đạo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đức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xã</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hội</a:t>
          </a:r>
          <a:endParaRPr lang="en-US" sz="2000" kern="1200" dirty="0">
            <a:latin typeface="Arial" panose="020B0604020202020204" pitchFamily="34" charset="0"/>
            <a:cs typeface="Arial" panose="020B0604020202020204" pitchFamily="34" charset="0"/>
          </a:endParaRPr>
        </a:p>
      </dsp:txBody>
      <dsp:txXfrm>
        <a:off x="1662573" y="0"/>
        <a:ext cx="4279372" cy="1046559"/>
      </dsp:txXfrm>
    </dsp:sp>
    <dsp:sp modelId="{8D98BE85-7B2D-4B2D-9688-D04D73982152}">
      <dsp:nvSpPr>
        <dsp:cNvPr id="0" name=""/>
        <dsp:cNvSpPr/>
      </dsp:nvSpPr>
      <dsp:spPr>
        <a:xfrm>
          <a:off x="1233963" y="115633"/>
          <a:ext cx="732591" cy="109888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B6B58-2369-4BB1-93B3-3F690654C100}">
      <dsp:nvSpPr>
        <dsp:cNvPr id="0" name=""/>
        <dsp:cNvSpPr/>
      </dsp:nvSpPr>
      <dsp:spPr>
        <a:xfrm>
          <a:off x="1730004" y="1264476"/>
          <a:ext cx="4208340" cy="1046559"/>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88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đồng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vô</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hiệu</a:t>
          </a:r>
          <a:r>
            <a:rPr lang="en-US" sz="2000" kern="1200" dirty="0">
              <a:latin typeface="Arial" panose="020B0604020202020204" pitchFamily="34" charset="0"/>
              <a:cs typeface="Arial" panose="020B0604020202020204" pitchFamily="34" charset="0"/>
            </a:rPr>
            <a:t> do </a:t>
          </a:r>
          <a:r>
            <a:rPr lang="en-US" sz="2000" kern="1200" dirty="0" err="1">
              <a:latin typeface="Arial" panose="020B0604020202020204" pitchFamily="34" charset="0"/>
              <a:cs typeface="Arial" panose="020B0604020202020204" pitchFamily="34" charset="0"/>
            </a:rPr>
            <a:t>giả</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tạo</a:t>
          </a:r>
          <a:endParaRPr lang="en-US" sz="2000" kern="1200" dirty="0">
            <a:latin typeface="Arial" panose="020B0604020202020204" pitchFamily="34" charset="0"/>
            <a:cs typeface="Arial" panose="020B0604020202020204" pitchFamily="34" charset="0"/>
          </a:endParaRPr>
        </a:p>
      </dsp:txBody>
      <dsp:txXfrm>
        <a:off x="1730004" y="1264476"/>
        <a:ext cx="4208340" cy="1046559"/>
      </dsp:txXfrm>
    </dsp:sp>
    <dsp:sp modelId="{32095043-29C7-4982-8F4D-6FD160597011}">
      <dsp:nvSpPr>
        <dsp:cNvPr id="0" name=""/>
        <dsp:cNvSpPr/>
      </dsp:nvSpPr>
      <dsp:spPr>
        <a:xfrm>
          <a:off x="1233963" y="1433135"/>
          <a:ext cx="732591" cy="109888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FD4F37-53B9-4A80-AC88-D405523C0147}">
      <dsp:nvSpPr>
        <dsp:cNvPr id="0" name=""/>
        <dsp:cNvSpPr/>
      </dsp:nvSpPr>
      <dsp:spPr>
        <a:xfrm>
          <a:off x="1800400" y="2559550"/>
          <a:ext cx="4143303" cy="1046559"/>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88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đồng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giao</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dịch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không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đúng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thẩm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quyền</a:t>
          </a:r>
          <a:r>
            <a:rPr lang="en-US" sz="2000" kern="1200" dirty="0">
              <a:latin typeface="Arial" panose="020B0604020202020204" pitchFamily="34" charset="0"/>
              <a:cs typeface="Arial" panose="020B0604020202020204" pitchFamily="34" charset="0"/>
            </a:rPr>
            <a:t> </a:t>
          </a:r>
        </a:p>
      </dsp:txBody>
      <dsp:txXfrm>
        <a:off x="1800400" y="2559550"/>
        <a:ext cx="4143303" cy="1046559"/>
      </dsp:txXfrm>
    </dsp:sp>
    <dsp:sp modelId="{8E08EAEC-DD24-4316-8B59-A789673E76E7}">
      <dsp:nvSpPr>
        <dsp:cNvPr id="0" name=""/>
        <dsp:cNvSpPr/>
      </dsp:nvSpPr>
      <dsp:spPr>
        <a:xfrm>
          <a:off x="1233963" y="2750637"/>
          <a:ext cx="732591" cy="109888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7C269-FB9E-4DF3-931A-DF6858AF7C6A}">
      <dsp:nvSpPr>
        <dsp:cNvPr id="0" name=""/>
        <dsp:cNvSpPr/>
      </dsp:nvSpPr>
      <dsp:spPr>
        <a:xfrm>
          <a:off x="1662573" y="0"/>
          <a:ext cx="4279372" cy="1046559"/>
        </a:xfrm>
        <a:prstGeom prst="rect">
          <a:avLst/>
        </a:prstGeom>
        <a:solidFill>
          <a:schemeClr val="accent6">
            <a:lumMod val="40000"/>
            <a:lumOff val="6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88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đồng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vô</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hiệu</a:t>
          </a:r>
          <a:r>
            <a:rPr lang="en-US" sz="2000" kern="1200" dirty="0">
              <a:latin typeface="Arial" panose="020B0604020202020204" pitchFamily="34" charset="0"/>
              <a:cs typeface="Arial" panose="020B0604020202020204" pitchFamily="34" charset="0"/>
            </a:rPr>
            <a:t> do </a:t>
          </a:r>
          <a:r>
            <a:rPr lang="en-US" sz="2000" kern="1200" dirty="0" err="1">
              <a:latin typeface="Arial" panose="020B0604020202020204" pitchFamily="34" charset="0"/>
              <a:cs typeface="Arial" panose="020B0604020202020204" pitchFamily="34" charset="0"/>
            </a:rPr>
            <a:t>bị</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nhầm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lẫn</a:t>
          </a:r>
          <a:endParaRPr lang="en-US" sz="2000" kern="1200" dirty="0">
            <a:latin typeface="Arial" panose="020B0604020202020204" pitchFamily="34" charset="0"/>
            <a:cs typeface="Arial" panose="020B0604020202020204" pitchFamily="34" charset="0"/>
          </a:endParaRPr>
        </a:p>
      </dsp:txBody>
      <dsp:txXfrm>
        <a:off x="1662573" y="0"/>
        <a:ext cx="4279372" cy="1046559"/>
      </dsp:txXfrm>
    </dsp:sp>
    <dsp:sp modelId="{8D98BE85-7B2D-4B2D-9688-D04D73982152}">
      <dsp:nvSpPr>
        <dsp:cNvPr id="0" name=""/>
        <dsp:cNvSpPr/>
      </dsp:nvSpPr>
      <dsp:spPr>
        <a:xfrm>
          <a:off x="1233963" y="115633"/>
          <a:ext cx="732591" cy="109888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DB6B58-2369-4BB1-93B3-3F690654C100}">
      <dsp:nvSpPr>
        <dsp:cNvPr id="0" name=""/>
        <dsp:cNvSpPr/>
      </dsp:nvSpPr>
      <dsp:spPr>
        <a:xfrm>
          <a:off x="1730004" y="1264476"/>
          <a:ext cx="4208340" cy="1046559"/>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88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đồng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vô</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hiệu</a:t>
          </a:r>
          <a:r>
            <a:rPr lang="en-US" sz="2000" kern="1200" dirty="0">
              <a:latin typeface="Arial" panose="020B0604020202020204" pitchFamily="34" charset="0"/>
              <a:cs typeface="Arial" panose="020B0604020202020204" pitchFamily="34" charset="0"/>
            </a:rPr>
            <a:t> do </a:t>
          </a:r>
          <a:r>
            <a:rPr lang="en-US" sz="2000" kern="1200" dirty="0" err="1">
              <a:latin typeface="Arial" panose="020B0604020202020204" pitchFamily="34" charset="0"/>
              <a:cs typeface="Arial" panose="020B0604020202020204" pitchFamily="34" charset="0"/>
            </a:rPr>
            <a:t>bị</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lừa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dối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đe</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dọa</a:t>
          </a:r>
          <a:r>
            <a:rPr lang="en-US" sz="2000" kern="1200" dirty="0">
              <a:latin typeface="Arial" panose="020B0604020202020204" pitchFamily="34" charset="0"/>
              <a:cs typeface="Arial" panose="020B0604020202020204" pitchFamily="34" charset="0"/>
            </a:rPr>
            <a:t> </a:t>
          </a:r>
        </a:p>
      </dsp:txBody>
      <dsp:txXfrm>
        <a:off x="1730004" y="1264476"/>
        <a:ext cx="4208340" cy="1046559"/>
      </dsp:txXfrm>
    </dsp:sp>
    <dsp:sp modelId="{32095043-29C7-4982-8F4D-6FD160597011}">
      <dsp:nvSpPr>
        <dsp:cNvPr id="0" name=""/>
        <dsp:cNvSpPr/>
      </dsp:nvSpPr>
      <dsp:spPr>
        <a:xfrm>
          <a:off x="1233963" y="1433135"/>
          <a:ext cx="732591" cy="109888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FD4F37-53B9-4A80-AC88-D405523C0147}">
      <dsp:nvSpPr>
        <dsp:cNvPr id="0" name=""/>
        <dsp:cNvSpPr/>
      </dsp:nvSpPr>
      <dsp:spPr>
        <a:xfrm>
          <a:off x="1800400" y="2559550"/>
          <a:ext cx="4143303" cy="1046559"/>
        </a:xfrm>
        <a:prstGeom prst="rect">
          <a:avLst/>
        </a:prstGeom>
        <a:solidFill>
          <a:schemeClr val="accent6">
            <a:lumMod val="20000"/>
            <a:lumOff val="80000"/>
            <a:alpha val="4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887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Arial" panose="020B0604020202020204" pitchFamily="34" charset="0"/>
              <a:cs typeface="Arial" panose="020B0604020202020204" pitchFamily="34" charset="0"/>
            </a:rPr>
            <a:t>Người</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xác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lập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không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nhận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thức</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và</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làm</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chủ</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hành</a:t>
          </a:r>
          <a:r>
            <a:rPr lang="en-US" sz="2000" kern="1200" dirty="0">
              <a:latin typeface="Arial" panose="020B0604020202020204" pitchFamily="34" charset="0"/>
              <a:cs typeface="Arial" panose="020B0604020202020204" pitchFamily="34" charset="0"/>
            </a:rPr>
            <a:t> vi </a:t>
          </a:r>
          <a:r>
            <a:rPr lang="en-US" sz="2000" kern="1200" dirty="0" err="1">
              <a:latin typeface="Arial" panose="020B0604020202020204" pitchFamily="34" charset="0"/>
              <a:cs typeface="Arial" panose="020B0604020202020204" pitchFamily="34" charset="0"/>
            </a:rPr>
            <a:t>của</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mình</a:t>
          </a:r>
          <a:r>
            <a:rPr lang="en-US" sz="2000" kern="1200" dirty="0">
              <a:latin typeface="Arial" panose="020B0604020202020204" pitchFamily="34" charset="0"/>
              <a:cs typeface="Arial" panose="020B0604020202020204" pitchFamily="34" charset="0"/>
            </a:rPr>
            <a:t> </a:t>
          </a:r>
        </a:p>
      </dsp:txBody>
      <dsp:txXfrm>
        <a:off x="1800400" y="2559550"/>
        <a:ext cx="4143303" cy="1046559"/>
      </dsp:txXfrm>
    </dsp:sp>
    <dsp:sp modelId="{8E08EAEC-DD24-4316-8B59-A789673E76E7}">
      <dsp:nvSpPr>
        <dsp:cNvPr id="0" name=""/>
        <dsp:cNvSpPr/>
      </dsp:nvSpPr>
      <dsp:spPr>
        <a:xfrm>
          <a:off x="1233963" y="2750637"/>
          <a:ext cx="732591" cy="109888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DAF90-65BA-4C69-B8D3-7A098321A3F1}">
      <dsp:nvSpPr>
        <dsp:cNvPr id="0" name=""/>
        <dsp:cNvSpPr/>
      </dsp:nvSpPr>
      <dsp:spPr>
        <a:xfrm rot="5400000">
          <a:off x="308358" y="1199296"/>
          <a:ext cx="3052511" cy="1648988"/>
        </a:xfrm>
        <a:prstGeom prst="chevron">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CÁCH THỨC THỰC HIỆN HỢP ĐỒNG MUA BÁN HÀNG HÓA</a:t>
          </a:r>
          <a:endParaRPr lang="en-US" sz="1400" kern="1200" dirty="0">
            <a:latin typeface="Arial" panose="020B0604020202020204" pitchFamily="34" charset="0"/>
            <a:cs typeface="Arial" panose="020B0604020202020204" pitchFamily="34" charset="0"/>
          </a:endParaRPr>
        </a:p>
      </dsp:txBody>
      <dsp:txXfrm rot="-5400000">
        <a:off x="1010120" y="1322028"/>
        <a:ext cx="1648988" cy="1403523"/>
      </dsp:txXfrm>
    </dsp:sp>
    <dsp:sp modelId="{AFEAC651-0088-4886-A930-CA5E67A8AC12}">
      <dsp:nvSpPr>
        <dsp:cNvPr id="0" name=""/>
        <dsp:cNvSpPr/>
      </dsp:nvSpPr>
      <dsp:spPr>
        <a:xfrm rot="5400000">
          <a:off x="4793917" y="-902518"/>
          <a:ext cx="1457344" cy="5555390"/>
        </a:xfrm>
        <a:prstGeom prst="round2SameRect">
          <a:avLst/>
        </a:prstGeom>
        <a:solidFill>
          <a:schemeClr val="accent1">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vi-VN" sz="1400" kern="1200" noProof="0" dirty="0">
              <a:solidFill>
                <a:schemeClr val="accent1">
                  <a:lumMod val="50000"/>
                </a:schemeClr>
              </a:solidFill>
              <a:latin typeface="Arial" panose="020B0604020202020204" pitchFamily="34" charset="0"/>
              <a:cs typeface="Arial" panose="020B0604020202020204" pitchFamily="34" charset="0"/>
            </a:rPr>
            <a:t>Việc thực hiện hợp đồng mua bán hàng hóa được thực hiện dựa trên quy định trên cho tất cả các loại hợp đồng được quy định trong Bộ luật Dân sự</a:t>
          </a:r>
          <a:endParaRPr lang="vi-VN" sz="1400" kern="1200" noProof="0" dirty="0">
            <a:latin typeface="Arial" panose="020B0604020202020204" pitchFamily="34" charset="0"/>
            <a:cs typeface="Arial" panose="020B0604020202020204" pitchFamily="34" charset="0"/>
          </a:endParaRPr>
        </a:p>
      </dsp:txBody>
      <dsp:txXfrm rot="-5400000">
        <a:off x="2744894" y="1217647"/>
        <a:ext cx="5484248" cy="131506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EB855-F158-4AB0-860D-6D30401EF49F}" type="datetimeFigureOut">
              <a:rPr lang="en-US" smtClean="0"/>
              <a:t>12/18/2018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1F5E9-DCA5-484C-AD3F-361AA671E2FD}" type="slidenum">
              <a:rPr lang="en-US" smtClean="0"/>
              <a:t>‹#›</a:t>
            </a:fld>
            <a:endParaRPr lang="en-US"/>
          </a:p>
        </p:txBody>
      </p:sp>
    </p:spTree>
    <p:extLst>
      <p:ext uri="{BB962C8B-B14F-4D97-AF65-F5344CB8AC3E}">
        <p14:creationId xmlns:p14="http://schemas.microsoft.com/office/powerpoint/2010/main" val="304352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15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9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58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4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558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567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15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541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749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74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605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937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464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509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56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70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598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6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764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595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745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0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262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546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259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29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931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E7DEC9">
                  <a:shade val="50000"/>
                  <a:satMod val="200000"/>
                </a:srgbClr>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842092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98922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158123589"/>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19782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45732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42947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003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110013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19024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80426603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292306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010748-0171-4F76-B9B5-E3F23F629215}" type="datetimeFigureOut">
              <a:rPr lang="en-US" smtClean="0">
                <a:solidFill>
                  <a:srgbClr val="E7DEC9">
                    <a:shade val="50000"/>
                    <a:satMod val="200000"/>
                  </a:srgbClr>
                </a:solidFill>
              </a:rPr>
              <a:pPr/>
              <a:t>12/18/2018</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5643F0EC-DFAB-40D3-BE44-915713E74991}"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4486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6517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561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093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203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70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707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901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09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75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430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209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5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3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27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7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76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6457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79045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8818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7B9CA26-495D-4493-8C29-12C44F46CC24}" type="datetimeFigureOut">
              <a:rPr lang="en-US" smtClean="0">
                <a:solidFill>
                  <a:srgbClr val="464653"/>
                </a:solidFill>
              </a:rPr>
              <a:pPr/>
              <a:t>12/18/2018</a:t>
            </a:fld>
            <a:endParaRPr lang="en-US">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2ECEF47-0E97-4422-9C9F-454C30D1670B}" type="slidenum">
              <a:rPr lang="en-US" smtClean="0">
                <a:solidFill>
                  <a:srgbClr val="464653"/>
                </a:solidFill>
              </a:rPr>
              <a:pPr/>
              <a:t>‹#›</a:t>
            </a:fld>
            <a:endParaRPr lang="en-US">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67715432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0FFF5-F79F-4424-985A-EF2C2FF9E082}" type="datetimeFigureOut">
              <a:rPr lang="en-US" smtClean="0">
                <a:solidFill>
                  <a:prstClr val="black">
                    <a:tint val="75000"/>
                  </a:prstClr>
                </a:solidFill>
              </a:rPr>
              <a:pPr/>
              <a:t>12/18/2018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FCFFB-B8B9-4663-A959-8EC41DF61F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07049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6.jpg"/><Relationship Id="rId1" Type="http://schemas.openxmlformats.org/officeDocument/2006/relationships/slideLayout" Target="../slideLayouts/slideLayout2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image" Target="../media/image6.jpg"/><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mailto:contact@tgslaw.vn" TargetMode="External"/><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hyperlink" Target="http://www.tgslaw.vn/" TargetMode="External"/><Relationship Id="rId4" Type="http://schemas.openxmlformats.org/officeDocument/2006/relationships/hyperlink" Target="http://www.congtyluattgs.v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6.jpg"/><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9124950" cy="6858000"/>
          </a:xfrm>
          <a:prstGeom prst="rect">
            <a:avLst/>
          </a:prstGeom>
        </p:spPr>
      </p:pic>
    </p:spTree>
    <p:extLst>
      <p:ext uri="{BB962C8B-B14F-4D97-AF65-F5344CB8AC3E}">
        <p14:creationId xmlns:p14="http://schemas.microsoft.com/office/powerpoint/2010/main" val="71653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grpSp>
        <p:nvGrpSpPr>
          <p:cNvPr id="4" name="Group 3"/>
          <p:cNvGrpSpPr/>
          <p:nvPr/>
        </p:nvGrpSpPr>
        <p:grpSpPr>
          <a:xfrm>
            <a:off x="720877" y="1584999"/>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en-US" sz="1600" b="1" dirty="0">
                  <a:solidFill>
                    <a:srgbClr val="ED7D31">
                      <a:lumMod val="50000"/>
                    </a:srgbClr>
                  </a:solidFill>
                  <a:latin typeface="Arial" panose="020B0604020202020204" pitchFamily="34" charset="0"/>
                  <a:cs typeface="Arial" panose="020B0604020202020204" pitchFamily="34" charset="0"/>
                </a:rPr>
                <a:t>HỢP ĐỒNG VÔ HIỆU </a:t>
              </a:r>
              <a:r>
                <a:rPr lang="vi-VN" sz="1600" b="1" dirty="0">
                  <a:solidFill>
                    <a:srgbClr val="ED7D31">
                      <a:lumMod val="50000"/>
                    </a:srgbClr>
                  </a:solidFill>
                  <a:latin typeface="Arial" panose="020B0604020202020204" pitchFamily="34" charset="0"/>
                  <a:cs typeface="Arial" panose="020B0604020202020204" pitchFamily="34" charset="0"/>
                </a:rPr>
                <a:t>VÀ XỬ LÝ HỢP ĐỒNG THƯƠNG MẠI VÔ HIỆU</a:t>
              </a:r>
              <a:r>
                <a:rPr lang="en-US" sz="1600" b="1" dirty="0">
                  <a:solidFill>
                    <a:srgbClr val="ED7D31">
                      <a:lumMod val="50000"/>
                    </a:srgbClr>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184685"/>
            <a:ext cx="7005666" cy="0"/>
          </a:xfrm>
          <a:prstGeom prst="straightConnector1">
            <a:avLst/>
          </a:prstGeom>
          <a:noFill/>
          <a:ln w="9525" cap="flat" cmpd="sng">
            <a:solidFill>
              <a:schemeClr val="dk1"/>
            </a:solidFill>
            <a:prstDash val="dot"/>
            <a:miter lim="800000"/>
            <a:headEnd type="none" w="sm" len="sm"/>
            <a:tailEnd type="none" w="sm" len="sm"/>
          </a:ln>
        </p:spPr>
      </p:cxnSp>
      <p:grpSp>
        <p:nvGrpSpPr>
          <p:cNvPr id="2" name="Group 1">
            <a:extLst>
              <a:ext uri="{FF2B5EF4-FFF2-40B4-BE49-F238E27FC236}">
                <a16:creationId xmlns:a16="http://schemas.microsoft.com/office/drawing/2014/main" id="{436C16B0-E5C0-4512-97C1-8B96C47C13B9}"/>
              </a:ext>
            </a:extLst>
          </p:cNvPr>
          <p:cNvGrpSpPr/>
          <p:nvPr/>
        </p:nvGrpSpPr>
        <p:grpSpPr>
          <a:xfrm>
            <a:off x="1539025" y="2397869"/>
            <a:ext cx="6452592" cy="4064000"/>
            <a:chOff x="1539025" y="2397869"/>
            <a:chExt cx="6452592" cy="4064000"/>
          </a:xfrm>
        </p:grpSpPr>
        <p:graphicFrame>
          <p:nvGraphicFramePr>
            <p:cNvPr id="13" name="Diagram 12"/>
            <p:cNvGraphicFramePr/>
            <p:nvPr>
              <p:extLst>
                <p:ext uri="{D42A27DB-BD31-4B8C-83A1-F6EECF244321}">
                  <p14:modId xmlns:p14="http://schemas.microsoft.com/office/powerpoint/2010/main" val="1920039653"/>
                </p:ext>
              </p:extLst>
            </p:nvPr>
          </p:nvGraphicFramePr>
          <p:xfrm>
            <a:off x="1895617" y="239786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1539025" y="2712370"/>
              <a:ext cx="2175392" cy="36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HỢP ĐỒNG THƯƠNG MẠI VÔ HIỆU</a:t>
              </a:r>
            </a:p>
          </p:txBody>
        </p:sp>
      </p:grpSp>
      <p:sp>
        <p:nvSpPr>
          <p:cNvPr id="10" name="TextBox 9"/>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Tree>
    <p:extLst>
      <p:ext uri="{BB962C8B-B14F-4D97-AF65-F5344CB8AC3E}">
        <p14:creationId xmlns:p14="http://schemas.microsoft.com/office/powerpoint/2010/main" val="2491032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grpSp>
        <p:nvGrpSpPr>
          <p:cNvPr id="4" name="Group 3"/>
          <p:cNvGrpSpPr/>
          <p:nvPr/>
        </p:nvGrpSpPr>
        <p:grpSpPr>
          <a:xfrm>
            <a:off x="720877" y="1584999"/>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en-US" sz="1600" b="1" dirty="0">
                  <a:solidFill>
                    <a:srgbClr val="ED7D31">
                      <a:lumMod val="50000"/>
                    </a:srgbClr>
                  </a:solidFill>
                  <a:latin typeface="Arial" panose="020B0604020202020204" pitchFamily="34" charset="0"/>
                  <a:cs typeface="Arial" panose="020B0604020202020204" pitchFamily="34" charset="0"/>
                </a:rPr>
                <a:t>HỢP ĐỒNG VÔ HIỆU </a:t>
              </a:r>
              <a:r>
                <a:rPr lang="vi-VN" sz="1600" b="1" dirty="0">
                  <a:solidFill>
                    <a:srgbClr val="ED7D31">
                      <a:lumMod val="50000"/>
                    </a:srgbClr>
                  </a:solidFill>
                  <a:latin typeface="Arial" panose="020B0604020202020204" pitchFamily="34" charset="0"/>
                  <a:cs typeface="Arial" panose="020B0604020202020204" pitchFamily="34" charset="0"/>
                </a:rPr>
                <a:t>VÀ XỬ LÝ HỢP ĐỒNG THƯƠNG MẠI VÔ HIỆU</a:t>
              </a:r>
              <a:r>
                <a:rPr lang="en-US" sz="1600" b="1" dirty="0">
                  <a:solidFill>
                    <a:srgbClr val="ED7D31">
                      <a:lumMod val="50000"/>
                    </a:srgbClr>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184685"/>
            <a:ext cx="7005666" cy="0"/>
          </a:xfrm>
          <a:prstGeom prst="straightConnector1">
            <a:avLst/>
          </a:prstGeom>
          <a:noFill/>
          <a:ln w="9525" cap="flat" cmpd="sng">
            <a:solidFill>
              <a:schemeClr val="dk1"/>
            </a:solidFill>
            <a:prstDash val="dot"/>
            <a:miter lim="800000"/>
            <a:headEnd type="none" w="sm" len="sm"/>
            <a:tailEnd type="none" w="sm" len="sm"/>
          </a:ln>
        </p:spPr>
      </p:cxnSp>
      <p:grpSp>
        <p:nvGrpSpPr>
          <p:cNvPr id="9" name="Group 8">
            <a:extLst>
              <a:ext uri="{FF2B5EF4-FFF2-40B4-BE49-F238E27FC236}">
                <a16:creationId xmlns:a16="http://schemas.microsoft.com/office/drawing/2014/main" id="{54EDC36E-3B97-49E9-AD7E-B25D3462A764}"/>
              </a:ext>
            </a:extLst>
          </p:cNvPr>
          <p:cNvGrpSpPr/>
          <p:nvPr/>
        </p:nvGrpSpPr>
        <p:grpSpPr>
          <a:xfrm>
            <a:off x="1539025" y="2712370"/>
            <a:ext cx="6475422" cy="3609602"/>
            <a:chOff x="1539025" y="2712370"/>
            <a:chExt cx="6475422" cy="3609602"/>
          </a:xfrm>
        </p:grpSpPr>
        <p:grpSp>
          <p:nvGrpSpPr>
            <p:cNvPr id="2" name="Group 1"/>
            <p:cNvGrpSpPr/>
            <p:nvPr/>
          </p:nvGrpSpPr>
          <p:grpSpPr>
            <a:xfrm>
              <a:off x="2989953" y="3108239"/>
              <a:ext cx="5024494" cy="2808468"/>
              <a:chOff x="2015533" y="2665784"/>
              <a:chExt cx="5477676" cy="3496754"/>
            </a:xfrm>
          </p:grpSpPr>
          <p:sp>
            <p:nvSpPr>
              <p:cNvPr id="5" name="Freeform 4"/>
              <p:cNvSpPr/>
              <p:nvPr/>
            </p:nvSpPr>
            <p:spPr>
              <a:xfrm>
                <a:off x="2489240" y="2858666"/>
                <a:ext cx="5003969" cy="1154135"/>
              </a:xfrm>
              <a:custGeom>
                <a:avLst/>
                <a:gdLst>
                  <a:gd name="connsiteX0" fmla="*/ 0 w 6089885"/>
                  <a:gd name="connsiteY0" fmla="*/ 0 h 1514474"/>
                  <a:gd name="connsiteX1" fmla="*/ 6089885 w 6089885"/>
                  <a:gd name="connsiteY1" fmla="*/ 0 h 1514474"/>
                  <a:gd name="connsiteX2" fmla="*/ 6089885 w 6089885"/>
                  <a:gd name="connsiteY2" fmla="*/ 1514474 h 1514474"/>
                  <a:gd name="connsiteX3" fmla="*/ 0 w 6089885"/>
                  <a:gd name="connsiteY3" fmla="*/ 1514474 h 1514474"/>
                  <a:gd name="connsiteX4" fmla="*/ 0 w 6089885"/>
                  <a:gd name="connsiteY4" fmla="*/ 0 h 151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885" h="1514474">
                    <a:moveTo>
                      <a:pt x="0" y="0"/>
                    </a:moveTo>
                    <a:lnTo>
                      <a:pt x="6089885" y="0"/>
                    </a:lnTo>
                    <a:lnTo>
                      <a:pt x="6089885" y="1514474"/>
                    </a:lnTo>
                    <a:lnTo>
                      <a:pt x="0" y="1514474"/>
                    </a:lnTo>
                    <a:lnTo>
                      <a:pt x="0" y="0"/>
                    </a:lnTo>
                    <a:close/>
                  </a:path>
                </a:pathLst>
              </a:custGeom>
              <a:solidFill>
                <a:schemeClr val="accent6">
                  <a:lumMod val="20000"/>
                  <a:lumOff val="80000"/>
                  <a:alpha val="4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25804" tIns="76200" rIns="76200" bIns="76200" numCol="1" spcCol="1270" anchor="ctr" anchorCtr="0">
                <a:noAutofit/>
              </a:bodyPr>
              <a:lstStyle/>
              <a:p>
                <a:pPr lvl="0" algn="l" defTabSz="889000">
                  <a:lnSpc>
                    <a:spcPct val="90000"/>
                  </a:lnSpc>
                  <a:spcBef>
                    <a:spcPct val="0"/>
                  </a:spcBef>
                  <a:spcAft>
                    <a:spcPct val="35000"/>
                  </a:spcAft>
                </a:pP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đồng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vô</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hiệu</a:t>
                </a:r>
                <a:r>
                  <a:rPr lang="en-US" sz="2000" kern="1200" dirty="0">
                    <a:latin typeface="Arial" panose="020B0604020202020204" pitchFamily="34" charset="0"/>
                    <a:cs typeface="Arial" panose="020B0604020202020204" pitchFamily="34" charset="0"/>
                  </a:rPr>
                  <a:t> do </a:t>
                </a:r>
                <a:r>
                  <a:rPr lang="en-US" sz="2000" kern="1200" dirty="0" err="1">
                    <a:latin typeface="Arial" panose="020B0604020202020204" pitchFamily="34" charset="0"/>
                    <a:cs typeface="Arial" panose="020B0604020202020204" pitchFamily="34" charset="0"/>
                  </a:rPr>
                  <a:t>không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tuân</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thủ</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quy</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định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về</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hình</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thức</a:t>
                </a:r>
                <a:endParaRPr lang="en-US" sz="2000" kern="1200" dirty="0">
                  <a:latin typeface="Arial" panose="020B0604020202020204" pitchFamily="34" charset="0"/>
                  <a:cs typeface="Arial" panose="020B0604020202020204" pitchFamily="34" charset="0"/>
                </a:endParaRPr>
              </a:p>
            </p:txBody>
          </p:sp>
          <p:sp>
            <p:nvSpPr>
              <p:cNvPr id="6" name="Rectangle 5"/>
              <p:cNvSpPr/>
              <p:nvPr/>
            </p:nvSpPr>
            <p:spPr>
              <a:xfrm>
                <a:off x="2015533" y="2665784"/>
                <a:ext cx="1060132" cy="159019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2714040" y="4767320"/>
                <a:ext cx="4779169" cy="1119807"/>
              </a:xfrm>
              <a:custGeom>
                <a:avLst/>
                <a:gdLst>
                  <a:gd name="connsiteX0" fmla="*/ 0 w 5995770"/>
                  <a:gd name="connsiteY0" fmla="*/ 0 h 1514474"/>
                  <a:gd name="connsiteX1" fmla="*/ 5995770 w 5995770"/>
                  <a:gd name="connsiteY1" fmla="*/ 0 h 1514474"/>
                  <a:gd name="connsiteX2" fmla="*/ 5995770 w 5995770"/>
                  <a:gd name="connsiteY2" fmla="*/ 1514474 h 1514474"/>
                  <a:gd name="connsiteX3" fmla="*/ 0 w 5995770"/>
                  <a:gd name="connsiteY3" fmla="*/ 1514474 h 1514474"/>
                  <a:gd name="connsiteX4" fmla="*/ 0 w 5995770"/>
                  <a:gd name="connsiteY4" fmla="*/ 0 h 151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770" h="1514474">
                    <a:moveTo>
                      <a:pt x="0" y="0"/>
                    </a:moveTo>
                    <a:lnTo>
                      <a:pt x="5995770" y="0"/>
                    </a:lnTo>
                    <a:lnTo>
                      <a:pt x="5995770" y="1514474"/>
                    </a:lnTo>
                    <a:lnTo>
                      <a:pt x="0" y="1514474"/>
                    </a:lnTo>
                    <a:lnTo>
                      <a:pt x="0" y="0"/>
                    </a:lnTo>
                    <a:close/>
                  </a:path>
                </a:pathLst>
              </a:custGeom>
              <a:solidFill>
                <a:schemeClr val="accent6">
                  <a:lumMod val="20000"/>
                  <a:lumOff val="80000"/>
                  <a:alpha val="4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25804" tIns="76200" rIns="76200" bIns="76200" numCol="1" spcCol="1270" anchor="ctr" anchorCtr="0">
                <a:noAutofit/>
              </a:bodyPr>
              <a:lstStyle/>
              <a:p>
                <a:pPr lvl="0" algn="l" defTabSz="889000">
                  <a:lnSpc>
                    <a:spcPct val="90000"/>
                  </a:lnSpc>
                  <a:spcBef>
                    <a:spcPct val="0"/>
                  </a:spcBef>
                  <a:spcAft>
                    <a:spcPct val="35000"/>
                  </a:spcAft>
                </a:pPr>
                <a:r>
                  <a:rPr lang="en-US" sz="2000" kern="1200" dirty="0" err="1">
                    <a:latin typeface="Arial" panose="020B0604020202020204" pitchFamily="34" charset="0"/>
                    <a:cs typeface="Arial" panose="020B0604020202020204" pitchFamily="34" charset="0"/>
                  </a:rPr>
                  <a:t>Hợp</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đồng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vô</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hiệu</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từng</a:t>
                </a:r>
                <a:r>
                  <a:rPr lang="en-US" sz="2000" kern="1200" dirty="0">
                    <a:latin typeface="Arial" panose="020B0604020202020204" pitchFamily="34" charset="0"/>
                    <a:cs typeface="Arial" panose="020B0604020202020204" pitchFamily="34" charset="0"/>
                  </a:rPr>
                  <a:t> </a:t>
                </a:r>
                <a:r>
                  <a:rPr lang="en-US" sz="2000" kern="1200" dirty="0" err="1">
                    <a:latin typeface="Arial" panose="020B0604020202020204" pitchFamily="34" charset="0"/>
                    <a:cs typeface="Arial" panose="020B0604020202020204" pitchFamily="34" charset="0"/>
                  </a:rPr>
                  <a:t>phần</a:t>
                </a:r>
                <a:r>
                  <a:rPr lang="en-US" sz="2000" kern="1200" dirty="0">
                    <a:latin typeface="Arial" panose="020B0604020202020204" pitchFamily="34" charset="0"/>
                    <a:cs typeface="Arial" panose="020B0604020202020204" pitchFamily="34" charset="0"/>
                  </a:rPr>
                  <a:t> </a:t>
                </a:r>
              </a:p>
            </p:txBody>
          </p:sp>
          <p:sp>
            <p:nvSpPr>
              <p:cNvPr id="10" name="Rectangle 9"/>
              <p:cNvSpPr/>
              <p:nvPr/>
            </p:nvSpPr>
            <p:spPr>
              <a:xfrm>
                <a:off x="2015533" y="4572340"/>
                <a:ext cx="1060131" cy="1590198"/>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4" name="Rectangle 13"/>
            <p:cNvSpPr/>
            <p:nvPr/>
          </p:nvSpPr>
          <p:spPr>
            <a:xfrm>
              <a:off x="1539025" y="2712370"/>
              <a:ext cx="2175392" cy="36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HỢP ĐỒNG THƯƠNG MẠI VÔ HIỆU</a:t>
              </a:r>
            </a:p>
          </p:txBody>
        </p:sp>
      </p:grpSp>
      <p:sp>
        <p:nvSpPr>
          <p:cNvPr id="16" name="TextBox 15"/>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Tree>
    <p:extLst>
      <p:ext uri="{BB962C8B-B14F-4D97-AF65-F5344CB8AC3E}">
        <p14:creationId xmlns:p14="http://schemas.microsoft.com/office/powerpoint/2010/main" val="1425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sp>
        <p:nvSpPr>
          <p:cNvPr id="9" name="TextBox 8"/>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grpSp>
        <p:nvGrpSpPr>
          <p:cNvPr id="4" name="Group 3"/>
          <p:cNvGrpSpPr/>
          <p:nvPr/>
        </p:nvGrpSpPr>
        <p:grpSpPr>
          <a:xfrm>
            <a:off x="720877" y="1584999"/>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en-US" sz="1600" b="1" dirty="0">
                  <a:solidFill>
                    <a:srgbClr val="ED7D31">
                      <a:lumMod val="50000"/>
                    </a:srgbClr>
                  </a:solidFill>
                  <a:latin typeface="Arial" panose="020B0604020202020204" pitchFamily="34" charset="0"/>
                  <a:cs typeface="Arial" panose="020B0604020202020204" pitchFamily="34" charset="0"/>
                </a:rPr>
                <a:t>HỢP ĐỒNG VÔ HIỆU </a:t>
              </a:r>
              <a:r>
                <a:rPr lang="vi-VN" sz="1600" b="1" dirty="0">
                  <a:solidFill>
                    <a:srgbClr val="ED7D31">
                      <a:lumMod val="50000"/>
                    </a:srgbClr>
                  </a:solidFill>
                  <a:latin typeface="Arial" panose="020B0604020202020204" pitchFamily="34" charset="0"/>
                  <a:cs typeface="Arial" panose="020B0604020202020204" pitchFamily="34" charset="0"/>
                </a:rPr>
                <a:t>VÀ XỬ LÝ HỢP ĐỒNG THƯƠNG MẠI VÔ HIỆU</a:t>
              </a:r>
              <a:r>
                <a:rPr lang="en-US" sz="1600" b="1" dirty="0">
                  <a:solidFill>
                    <a:srgbClr val="ED7D31">
                      <a:lumMod val="50000"/>
                    </a:srgbClr>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184685"/>
            <a:ext cx="7005666" cy="0"/>
          </a:xfrm>
          <a:prstGeom prst="straightConnector1">
            <a:avLst/>
          </a:prstGeom>
          <a:noFill/>
          <a:ln w="9525" cap="flat" cmpd="sng">
            <a:solidFill>
              <a:schemeClr val="dk1"/>
            </a:solidFill>
            <a:prstDash val="dot"/>
            <a:miter lim="800000"/>
            <a:headEnd type="none" w="sm" len="sm"/>
            <a:tailEnd type="none" w="sm" len="sm"/>
          </a:ln>
        </p:spPr>
      </p:cxnSp>
      <p:sp>
        <p:nvSpPr>
          <p:cNvPr id="15" name="Rectangle 14"/>
          <p:cNvSpPr/>
          <p:nvPr/>
        </p:nvSpPr>
        <p:spPr>
          <a:xfrm>
            <a:off x="968188" y="2553962"/>
            <a:ext cx="2017057" cy="371891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accent2">
                    <a:lumMod val="50000"/>
                  </a:schemeClr>
                </a:solidFill>
                <a:latin typeface="Arial" panose="020B0604020202020204" pitchFamily="34" charset="0"/>
                <a:cs typeface="Arial" panose="020B0604020202020204" pitchFamily="34" charset="0"/>
              </a:rPr>
              <a:t>XỬ LÝ HỢP ĐỒNG THƯƠNG MẠI VÔ HIỆU</a:t>
            </a:r>
          </a:p>
        </p:txBody>
      </p:sp>
      <p:sp>
        <p:nvSpPr>
          <p:cNvPr id="16" name="Rectangle 15"/>
          <p:cNvSpPr/>
          <p:nvPr/>
        </p:nvSpPr>
        <p:spPr>
          <a:xfrm>
            <a:off x="3175308" y="2553962"/>
            <a:ext cx="1897380" cy="10058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chưa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endParaRPr lang="en-US" dirty="0">
              <a:latin typeface="Arial" panose="020B0604020202020204" pitchFamily="34" charset="0"/>
              <a:cs typeface="Arial" panose="020B0604020202020204" pitchFamily="34" charset="0"/>
            </a:endParaRPr>
          </a:p>
        </p:txBody>
      </p:sp>
      <p:sp>
        <p:nvSpPr>
          <p:cNvPr id="17" name="Rectangle 16"/>
          <p:cNvSpPr/>
          <p:nvPr/>
        </p:nvSpPr>
        <p:spPr>
          <a:xfrm>
            <a:off x="3175308" y="3918117"/>
            <a:ext cx="1897380" cy="9906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phần</a:t>
            </a:r>
            <a:r>
              <a:rPr lang="en-US" dirty="0">
                <a:latin typeface="Arial" panose="020B0604020202020204" pitchFamily="34" charset="0"/>
                <a:cs typeface="Arial" panose="020B0604020202020204" pitchFamily="34" charset="0"/>
              </a:rPr>
              <a:t> </a:t>
            </a:r>
          </a:p>
        </p:txBody>
      </p:sp>
      <p:sp>
        <p:nvSpPr>
          <p:cNvPr id="18" name="Rectangle 17"/>
          <p:cNvSpPr/>
          <p:nvPr/>
        </p:nvSpPr>
        <p:spPr>
          <a:xfrm>
            <a:off x="3184506" y="5358469"/>
            <a:ext cx="189738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xong</a:t>
            </a:r>
            <a:r>
              <a:rPr lang="en-US" dirty="0">
                <a:latin typeface="Arial" panose="020B0604020202020204" pitchFamily="34" charset="0"/>
                <a:cs typeface="Arial" panose="020B0604020202020204" pitchFamily="34" charset="0"/>
              </a:rPr>
              <a:t> </a:t>
            </a:r>
          </a:p>
        </p:txBody>
      </p:sp>
      <p:sp>
        <p:nvSpPr>
          <p:cNvPr id="19" name="Right Arrow 18"/>
          <p:cNvSpPr/>
          <p:nvPr/>
        </p:nvSpPr>
        <p:spPr>
          <a:xfrm>
            <a:off x="5236941" y="2814566"/>
            <a:ext cx="978408"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236941" y="4167394"/>
            <a:ext cx="978408"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236941" y="5487557"/>
            <a:ext cx="978408"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374485" y="2553962"/>
            <a:ext cx="1730731" cy="100584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tục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hợp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nữa</a:t>
            </a:r>
            <a:endParaRPr lang="en-US" dirty="0">
              <a:latin typeface="Arial" panose="020B0604020202020204" pitchFamily="34" charset="0"/>
              <a:cs typeface="Arial" panose="020B0604020202020204" pitchFamily="34" charset="0"/>
            </a:endParaRPr>
          </a:p>
        </p:txBody>
      </p:sp>
      <p:sp>
        <p:nvSpPr>
          <p:cNvPr id="23" name="Rectangle 22"/>
          <p:cNvSpPr/>
          <p:nvPr/>
        </p:nvSpPr>
        <p:spPr>
          <a:xfrm>
            <a:off x="6376224" y="3767959"/>
            <a:ext cx="1730731" cy="126124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Chấm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dứt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việc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sản</a:t>
            </a:r>
            <a:endParaRPr lang="en-US" dirty="0">
              <a:latin typeface="Arial" panose="020B0604020202020204" pitchFamily="34" charset="0"/>
              <a:cs typeface="Arial" panose="020B0604020202020204" pitchFamily="34" charset="0"/>
            </a:endParaRPr>
          </a:p>
        </p:txBody>
      </p:sp>
      <p:sp>
        <p:nvSpPr>
          <p:cNvPr id="24" name="Rectangle 23"/>
          <p:cNvSpPr/>
          <p:nvPr/>
        </p:nvSpPr>
        <p:spPr>
          <a:xfrm>
            <a:off x="6376225" y="5234152"/>
            <a:ext cx="1732470" cy="108099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Xử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xong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926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390806"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6" name="Group 5">
            <a:extLst>
              <a:ext uri="{FF2B5EF4-FFF2-40B4-BE49-F238E27FC236}">
                <a16:creationId xmlns:a16="http://schemas.microsoft.com/office/drawing/2014/main" id="{5663A430-5D44-48A7-8563-B612E3B37414}"/>
              </a:ext>
            </a:extLst>
          </p:cNvPr>
          <p:cNvGrpSpPr/>
          <p:nvPr/>
        </p:nvGrpSpPr>
        <p:grpSpPr>
          <a:xfrm>
            <a:off x="720877" y="1683614"/>
            <a:ext cx="8225898" cy="862366"/>
            <a:chOff x="720877" y="1683614"/>
            <a:chExt cx="8225898" cy="862366"/>
          </a:xfrm>
        </p:grpSpPr>
        <p:grpSp>
          <p:nvGrpSpPr>
            <p:cNvPr id="4" name="Group 3"/>
            <p:cNvGrpSpPr/>
            <p:nvPr/>
          </p:nvGrpSpPr>
          <p:grpSpPr>
            <a:xfrm>
              <a:off x="720877" y="1683614"/>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en-US" sz="1600" b="1" dirty="0">
                    <a:solidFill>
                      <a:srgbClr val="ED7D31">
                        <a:lumMod val="50000"/>
                      </a:srgbClr>
                    </a:solidFill>
                    <a:latin typeface="Arial" panose="020B0604020202020204" pitchFamily="34" charset="0"/>
                    <a:cs typeface="Arial" panose="020B0604020202020204" pitchFamily="34" charset="0"/>
                  </a:rPr>
                  <a:t>GIAO KẾT HỢP ĐỒNG MUA BÁN HÀNG HÓA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242762"/>
              <a:ext cx="7005666" cy="0"/>
            </a:xfrm>
            <a:prstGeom prst="straightConnector1">
              <a:avLst/>
            </a:prstGeom>
            <a:noFill/>
            <a:ln w="9525" cap="flat" cmpd="sng">
              <a:solidFill>
                <a:schemeClr val="dk1"/>
              </a:solidFill>
              <a:prstDash val="dot"/>
              <a:miter lim="800000"/>
              <a:headEnd type="none" w="sm" len="sm"/>
              <a:tailEnd type="none" w="sm" len="sm"/>
            </a:ln>
          </p:spPr>
        </p:cxnSp>
      </p:grpSp>
      <p:grpSp>
        <p:nvGrpSpPr>
          <p:cNvPr id="5" name="Group 4">
            <a:extLst>
              <a:ext uri="{FF2B5EF4-FFF2-40B4-BE49-F238E27FC236}">
                <a16:creationId xmlns:a16="http://schemas.microsoft.com/office/drawing/2014/main" id="{B033C51F-03FC-476C-8F77-7321B6FB55D7}"/>
              </a:ext>
            </a:extLst>
          </p:cNvPr>
          <p:cNvGrpSpPr/>
          <p:nvPr/>
        </p:nvGrpSpPr>
        <p:grpSpPr>
          <a:xfrm>
            <a:off x="1339408" y="2296165"/>
            <a:ext cx="6465184" cy="4249790"/>
            <a:chOff x="1339408" y="2296165"/>
            <a:chExt cx="6465184" cy="4249790"/>
          </a:xfrm>
        </p:grpSpPr>
        <p:grpSp>
          <p:nvGrpSpPr>
            <p:cNvPr id="2" name="Group 1">
              <a:extLst>
                <a:ext uri="{FF2B5EF4-FFF2-40B4-BE49-F238E27FC236}">
                  <a16:creationId xmlns:a16="http://schemas.microsoft.com/office/drawing/2014/main" id="{FE95B32D-8FAA-4954-A8A2-6F5EA6067692}"/>
                </a:ext>
              </a:extLst>
            </p:cNvPr>
            <p:cNvGrpSpPr/>
            <p:nvPr/>
          </p:nvGrpSpPr>
          <p:grpSpPr>
            <a:xfrm>
              <a:off x="1339408" y="2296165"/>
              <a:ext cx="6465184" cy="4040740"/>
              <a:chOff x="1339408" y="2296165"/>
              <a:chExt cx="6465184" cy="4040740"/>
            </a:xfrm>
          </p:grpSpPr>
          <p:sp>
            <p:nvSpPr>
              <p:cNvPr id="34" name="Shape 33"/>
              <p:cNvSpPr/>
              <p:nvPr/>
            </p:nvSpPr>
            <p:spPr>
              <a:xfrm>
                <a:off x="1339408" y="2296165"/>
                <a:ext cx="6465184" cy="4040740"/>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5" name="Oval 34"/>
              <p:cNvSpPr/>
              <p:nvPr/>
            </p:nvSpPr>
            <p:spPr>
              <a:xfrm>
                <a:off x="2160486" y="5085084"/>
                <a:ext cx="168094" cy="16809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6" name="Group 35"/>
              <p:cNvGrpSpPr/>
              <p:nvPr/>
            </p:nvGrpSpPr>
            <p:grpSpPr>
              <a:xfrm>
                <a:off x="2244533" y="5169131"/>
                <a:ext cx="1506388" cy="1167774"/>
                <a:chOff x="905125" y="3287573"/>
                <a:chExt cx="1506388" cy="1167774"/>
              </a:xfrm>
            </p:grpSpPr>
            <p:sp>
              <p:nvSpPr>
                <p:cNvPr id="45" name="Rectangle 44"/>
                <p:cNvSpPr/>
                <p:nvPr/>
              </p:nvSpPr>
              <p:spPr>
                <a:xfrm>
                  <a:off x="905125" y="3287573"/>
                  <a:ext cx="1506388" cy="11677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Rectangle 45"/>
                <p:cNvSpPr/>
                <p:nvPr/>
              </p:nvSpPr>
              <p:spPr>
                <a:xfrm>
                  <a:off x="905125" y="3287573"/>
                  <a:ext cx="1506388" cy="11677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9070" tIns="0" rIns="0" bIns="0" numCol="1" spcCol="1270" anchor="t" anchorCtr="0">
                  <a:noAutofit/>
                </a:bodyPr>
                <a:lstStyle/>
                <a:p>
                  <a:pPr lvl="0" algn="l" defTabSz="977900">
                    <a:lnSpc>
                      <a:spcPct val="90000"/>
                    </a:lnSpc>
                    <a:spcBef>
                      <a:spcPct val="0"/>
                    </a:spcBef>
                    <a:spcAft>
                      <a:spcPct val="35000"/>
                    </a:spcAft>
                  </a:pPr>
                  <a:r>
                    <a:rPr lang="en-US" sz="2000" b="0" i="0" kern="1200" dirty="0" err="1">
                      <a:latin typeface="Arial" panose="020B0604020202020204" pitchFamily="34" charset="0"/>
                      <a:cs typeface="Arial" panose="020B0604020202020204" pitchFamily="34" charset="0"/>
                    </a:rPr>
                    <a:t>Đề</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nghị</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giao</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kết</a:t>
                  </a:r>
                  <a:endParaRPr lang="en-US" sz="2000" b="0" i="0" kern="1200" dirty="0">
                    <a:latin typeface="Arial" panose="020B0604020202020204" pitchFamily="34" charset="0"/>
                    <a:cs typeface="Arial" panose="020B0604020202020204" pitchFamily="34" charset="0"/>
                  </a:endParaRPr>
                </a:p>
              </p:txBody>
            </p:sp>
          </p:grpSp>
          <p:sp>
            <p:nvSpPr>
              <p:cNvPr id="37" name="Oval 36"/>
              <p:cNvSpPr/>
              <p:nvPr/>
            </p:nvSpPr>
            <p:spPr>
              <a:xfrm>
                <a:off x="3644246" y="3986811"/>
                <a:ext cx="303863" cy="3038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8" name="Group 37"/>
              <p:cNvGrpSpPr/>
              <p:nvPr/>
            </p:nvGrpSpPr>
            <p:grpSpPr>
              <a:xfrm>
                <a:off x="3796178" y="4138742"/>
                <a:ext cx="1551644" cy="2198162"/>
                <a:chOff x="2456770" y="2257184"/>
                <a:chExt cx="1551644" cy="2198162"/>
              </a:xfrm>
            </p:grpSpPr>
            <p:sp>
              <p:nvSpPr>
                <p:cNvPr id="43" name="Rectangle 42"/>
                <p:cNvSpPr/>
                <p:nvPr/>
              </p:nvSpPr>
              <p:spPr>
                <a:xfrm>
                  <a:off x="2456770" y="2257184"/>
                  <a:ext cx="1551644" cy="21981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2456770" y="2257184"/>
                  <a:ext cx="1551644" cy="21981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1011" tIns="0" rIns="0" bIns="0" numCol="1" spcCol="1270" anchor="t" anchorCtr="0">
                  <a:noAutofit/>
                </a:bodyPr>
                <a:lstStyle/>
                <a:p>
                  <a:pPr lvl="0" algn="l" defTabSz="977900">
                    <a:lnSpc>
                      <a:spcPct val="90000"/>
                    </a:lnSpc>
                    <a:spcBef>
                      <a:spcPct val="0"/>
                    </a:spcBef>
                    <a:spcAft>
                      <a:spcPct val="35000"/>
                    </a:spcAft>
                  </a:pPr>
                  <a:r>
                    <a:rPr lang="en-US" sz="2000" b="0" i="0" kern="1200" dirty="0" err="1">
                      <a:latin typeface="Arial" panose="020B0604020202020204" pitchFamily="34" charset="0"/>
                      <a:cs typeface="Arial" panose="020B0604020202020204" pitchFamily="34" charset="0"/>
                    </a:rPr>
                    <a:t>Trả</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lời</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đề</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nghị</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giao</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kết</a:t>
                  </a:r>
                  <a:endParaRPr lang="en-US" sz="2000" b="0" i="0" kern="1200" dirty="0">
                    <a:latin typeface="Arial" panose="020B0604020202020204" pitchFamily="34" charset="0"/>
                    <a:cs typeface="Arial" panose="020B0604020202020204" pitchFamily="34" charset="0"/>
                  </a:endParaRPr>
                </a:p>
              </p:txBody>
            </p:sp>
          </p:grpSp>
          <p:sp>
            <p:nvSpPr>
              <p:cNvPr id="39" name="Oval 38"/>
              <p:cNvSpPr/>
              <p:nvPr/>
            </p:nvSpPr>
            <p:spPr>
              <a:xfrm>
                <a:off x="5428637" y="3318472"/>
                <a:ext cx="420237" cy="42023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0" name="Group 39"/>
              <p:cNvGrpSpPr/>
              <p:nvPr/>
            </p:nvGrpSpPr>
            <p:grpSpPr>
              <a:xfrm>
                <a:off x="5638756" y="3528591"/>
                <a:ext cx="1551644" cy="2808314"/>
                <a:chOff x="4299348" y="1647033"/>
                <a:chExt cx="1551644" cy="2808314"/>
              </a:xfrm>
            </p:grpSpPr>
            <p:sp>
              <p:nvSpPr>
                <p:cNvPr id="41" name="Rectangle 40"/>
                <p:cNvSpPr/>
                <p:nvPr/>
              </p:nvSpPr>
              <p:spPr>
                <a:xfrm>
                  <a:off x="4299348" y="1647033"/>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Rectangle 41"/>
                <p:cNvSpPr/>
                <p:nvPr/>
              </p:nvSpPr>
              <p:spPr>
                <a:xfrm>
                  <a:off x="4299348" y="1647033"/>
                  <a:ext cx="1551644" cy="28083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2675" tIns="0" rIns="0" bIns="0" numCol="1" spcCol="1270" anchor="t" anchorCtr="0">
                  <a:noAutofit/>
                </a:bodyPr>
                <a:lstStyle/>
                <a:p>
                  <a:pPr lvl="0" algn="l" defTabSz="977900">
                    <a:lnSpc>
                      <a:spcPct val="90000"/>
                    </a:lnSpc>
                    <a:spcBef>
                      <a:spcPct val="0"/>
                    </a:spcBef>
                    <a:spcAft>
                      <a:spcPct val="35000"/>
                    </a:spcAft>
                  </a:pPr>
                  <a:r>
                    <a:rPr lang="en-US" sz="2000" b="0" i="0" kern="1200" dirty="0" err="1">
                      <a:latin typeface="Arial" panose="020B0604020202020204" pitchFamily="34" charset="0"/>
                      <a:cs typeface="Arial" panose="020B0604020202020204" pitchFamily="34" charset="0"/>
                    </a:rPr>
                    <a:t>Chấm</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dứt</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đề</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nghị</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giao</a:t>
                  </a:r>
                  <a:r>
                    <a:rPr lang="en-US" sz="2000" b="0" i="0" kern="1200" dirty="0">
                      <a:latin typeface="Arial" panose="020B0604020202020204" pitchFamily="34" charset="0"/>
                      <a:cs typeface="Arial" panose="020B0604020202020204" pitchFamily="34" charset="0"/>
                    </a:rPr>
                    <a:t> </a:t>
                  </a:r>
                  <a:r>
                    <a:rPr lang="en-US" sz="2000" b="0" i="0" kern="1200" dirty="0" err="1">
                      <a:latin typeface="Arial" panose="020B0604020202020204" pitchFamily="34" charset="0"/>
                      <a:cs typeface="Arial" panose="020B0604020202020204" pitchFamily="34" charset="0"/>
                    </a:rPr>
                    <a:t>kết</a:t>
                  </a:r>
                  <a:endParaRPr lang="en-US" sz="2000" b="0" i="0" kern="1200" dirty="0">
                    <a:latin typeface="Arial" panose="020B0604020202020204" pitchFamily="34" charset="0"/>
                    <a:cs typeface="Arial" panose="020B0604020202020204" pitchFamily="34" charset="0"/>
                  </a:endParaRPr>
                </a:p>
              </p:txBody>
            </p:sp>
          </p:grpSp>
        </p:grp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727" y="4540469"/>
              <a:ext cx="2237451" cy="2005486"/>
            </a:xfrm>
            <a:prstGeom prst="rect">
              <a:avLst/>
            </a:prstGeom>
          </p:spPr>
        </p:pic>
      </p:grpSp>
    </p:spTree>
    <p:extLst>
      <p:ext uri="{BB962C8B-B14F-4D97-AF65-F5344CB8AC3E}">
        <p14:creationId xmlns:p14="http://schemas.microsoft.com/office/powerpoint/2010/main" val="8757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099" y="726455"/>
            <a:ext cx="7301159"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en-US" sz="1600" b="1" dirty="0">
                  <a:solidFill>
                    <a:srgbClr val="ED7D31">
                      <a:lumMod val="50000"/>
                    </a:srgbClr>
                  </a:solidFill>
                  <a:latin typeface="Arial" panose="020B0604020202020204" pitchFamily="34" charset="0"/>
                  <a:cs typeface="Arial" panose="020B0604020202020204" pitchFamily="34" charset="0"/>
                </a:rPr>
                <a:t>GIAO KẾT HỢP ĐỒNG MUA BÁN HÀNG HÓA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242762"/>
            <a:ext cx="7005666"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A331BEC3-ED4D-4DF7-B740-415AFDBB302A}"/>
              </a:ext>
            </a:extLst>
          </p:cNvPr>
          <p:cNvGrpSpPr/>
          <p:nvPr/>
        </p:nvGrpSpPr>
        <p:grpSpPr>
          <a:xfrm>
            <a:off x="235562" y="2522818"/>
            <a:ext cx="8681041" cy="3585150"/>
            <a:chOff x="235562" y="2522818"/>
            <a:chExt cx="8681041" cy="3585150"/>
          </a:xfrm>
        </p:grpSpPr>
        <p:grpSp>
          <p:nvGrpSpPr>
            <p:cNvPr id="48" name="Group 47"/>
            <p:cNvGrpSpPr/>
            <p:nvPr/>
          </p:nvGrpSpPr>
          <p:grpSpPr>
            <a:xfrm>
              <a:off x="2201558" y="2617721"/>
              <a:ext cx="6715045" cy="1021079"/>
              <a:chOff x="1957031" y="119987"/>
              <a:chExt cx="6715045" cy="1617304"/>
            </a:xfrm>
            <a:scene3d>
              <a:camera prst="orthographicFront">
                <a:rot lat="0" lon="0" rev="0"/>
              </a:camera>
              <a:lightRig rig="balanced" dir="t">
                <a:rot lat="0" lon="0" rev="8700000"/>
              </a:lightRig>
            </a:scene3d>
          </p:grpSpPr>
          <p:sp>
            <p:nvSpPr>
              <p:cNvPr id="65" name="Round Same Side Corner Rectangle 64"/>
              <p:cNvSpPr/>
              <p:nvPr/>
            </p:nvSpPr>
            <p:spPr>
              <a:xfrm rot="5400000">
                <a:off x="4505902" y="-2428884"/>
                <a:ext cx="1617304" cy="6715045"/>
              </a:xfrm>
              <a:prstGeom prst="round2SameRect">
                <a:avLst/>
              </a:prstGeom>
              <a:solidFill>
                <a:schemeClr val="accent1">
                  <a:lumMod val="20000"/>
                  <a:lumOff val="80000"/>
                </a:schemeClr>
              </a:solid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66" name="Round Same Side Corner Rectangle 4"/>
              <p:cNvSpPr/>
              <p:nvPr/>
            </p:nvSpPr>
            <p:spPr>
              <a:xfrm>
                <a:off x="1957032" y="198936"/>
                <a:ext cx="6636095" cy="145940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hợp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đồng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sự</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biểu</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đat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bằng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nói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hoặc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hành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động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hoặc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bằng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văn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bản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để</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thể</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hiện</a:t>
                </a:r>
                <a:r>
                  <a:rPr lang="en-US" sz="1400" kern="1200" dirty="0">
                    <a:latin typeface="Arial" panose="020B0604020202020204" pitchFamily="34" charset="0"/>
                    <a:cs typeface="Arial" panose="020B0604020202020204" pitchFamily="34" charset="0"/>
                  </a:rPr>
                  <a:t> ý </a:t>
                </a:r>
                <a:r>
                  <a:rPr lang="en-US" sz="1400" kern="1200" dirty="0" err="1">
                    <a:latin typeface="Arial" panose="020B0604020202020204" pitchFamily="34" charset="0"/>
                    <a:cs typeface="Arial" panose="020B0604020202020204" pitchFamily="34" charset="0"/>
                  </a:rPr>
                  <a:t>chí</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người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việc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mong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muốn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hợp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đồng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chấp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ràng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buộc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bởi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những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họ</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đưa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ra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đối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với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bên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được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xác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định</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cụ</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thể</a:t>
                </a:r>
                <a:r>
                  <a:rPr lang="en-US" sz="1400" kern="1200" dirty="0">
                    <a:latin typeface="Arial" panose="020B0604020202020204" pitchFamily="34" charset="0"/>
                    <a:cs typeface="Arial" panose="020B0604020202020204" pitchFamily="34" charset="0"/>
                  </a:rPr>
                  <a:t>.</a:t>
                </a:r>
                <a:endParaRPr lang="en-US" sz="1400" b="0" kern="1200" dirty="0">
                  <a:latin typeface="Arial" panose="020B0604020202020204" pitchFamily="34" charset="0"/>
                  <a:cs typeface="Arial" panose="020B0604020202020204" pitchFamily="34" charset="0"/>
                </a:endParaRPr>
              </a:p>
            </p:txBody>
          </p:sp>
        </p:grpSp>
        <p:grpSp>
          <p:nvGrpSpPr>
            <p:cNvPr id="49" name="Group 48"/>
            <p:cNvGrpSpPr/>
            <p:nvPr/>
          </p:nvGrpSpPr>
          <p:grpSpPr>
            <a:xfrm>
              <a:off x="235562" y="2522818"/>
              <a:ext cx="1956755" cy="1170441"/>
              <a:chOff x="0" y="0"/>
              <a:chExt cx="1956755" cy="1853881"/>
            </a:xfrm>
            <a:scene3d>
              <a:camera prst="orthographicFront">
                <a:rot lat="0" lon="0" rev="0"/>
              </a:camera>
              <a:lightRig rig="contrasting" dir="t">
                <a:rot lat="0" lon="0" rev="1500000"/>
              </a:lightRig>
            </a:scene3d>
          </p:grpSpPr>
          <p:sp>
            <p:nvSpPr>
              <p:cNvPr id="63" name="Rounded Rectangle 62"/>
              <p:cNvSpPr/>
              <p:nvPr/>
            </p:nvSpPr>
            <p:spPr>
              <a:xfrm>
                <a:off x="0" y="0"/>
                <a:ext cx="1956755" cy="1853881"/>
              </a:xfrm>
              <a:prstGeom prst="roundRect">
                <a:avLst/>
              </a:prstGeom>
              <a:solidFill>
                <a:schemeClr val="accent1"/>
              </a:solidFill>
              <a:ln>
                <a:noFill/>
              </a:ln>
              <a:effectLst>
                <a:outerShdw blurRad="149987" dist="250190" dir="8460000" algn="ctr">
                  <a:srgbClr val="000000">
                    <a:alpha val="28000"/>
                  </a:srgbClr>
                </a:outerShdw>
              </a:effectLst>
              <a:sp3d prstMaterial="metal">
                <a:bevelT w="88900" h="88900"/>
              </a:sp3d>
            </p:spPr>
            <p:style>
              <a:lnRef idx="0">
                <a:schemeClr val="accent1"/>
              </a:lnRef>
              <a:fillRef idx="3">
                <a:schemeClr val="accent1"/>
              </a:fillRef>
              <a:effectRef idx="3">
                <a:schemeClr val="accent1"/>
              </a:effectRef>
              <a:fontRef idx="minor">
                <a:schemeClr val="lt1"/>
              </a:fontRef>
            </p:style>
          </p:sp>
          <p:sp>
            <p:nvSpPr>
              <p:cNvPr id="64" name="Rounded Rectangle 6"/>
              <p:cNvSpPr/>
              <p:nvPr/>
            </p:nvSpPr>
            <p:spPr>
              <a:xfrm>
                <a:off x="90499" y="90499"/>
                <a:ext cx="1775757" cy="16728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600" b="1" i="0" kern="1200" dirty="0">
                    <a:latin typeface="Arial" panose="020B0604020202020204" pitchFamily="34" charset="0"/>
                    <a:cs typeface="Arial" panose="020B0604020202020204" pitchFamily="34" charset="0"/>
                  </a:rPr>
                  <a:t>ĐỀ NGHỊ GIAO KẾT HỢP ĐỒNG</a:t>
                </a:r>
              </a:p>
            </p:txBody>
          </p:sp>
        </p:grpSp>
        <p:grpSp>
          <p:nvGrpSpPr>
            <p:cNvPr id="50" name="Group 49"/>
            <p:cNvGrpSpPr/>
            <p:nvPr/>
          </p:nvGrpSpPr>
          <p:grpSpPr>
            <a:xfrm>
              <a:off x="2186827" y="3914613"/>
              <a:ext cx="6721611" cy="986721"/>
              <a:chOff x="1951265" y="1947666"/>
              <a:chExt cx="6721611" cy="1662924"/>
            </a:xfrm>
            <a:scene3d>
              <a:camera prst="orthographicFront">
                <a:rot lat="0" lon="0" rev="0"/>
              </a:camera>
              <a:lightRig rig="balanced" dir="t">
                <a:rot lat="0" lon="0" rev="8700000"/>
              </a:lightRig>
            </a:scene3d>
          </p:grpSpPr>
          <p:sp>
            <p:nvSpPr>
              <p:cNvPr id="61" name="Round Same Side Corner Rectangle 60"/>
              <p:cNvSpPr/>
              <p:nvPr/>
            </p:nvSpPr>
            <p:spPr>
              <a:xfrm rot="5400000">
                <a:off x="4480609" y="-581678"/>
                <a:ext cx="1662924" cy="6721611"/>
              </a:xfrm>
              <a:prstGeom prst="round2SameRect">
                <a:avLst/>
              </a:prstGeom>
              <a:solidFill>
                <a:schemeClr val="accent1">
                  <a:lumMod val="20000"/>
                  <a:lumOff val="80000"/>
                </a:schemeClr>
              </a:solid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62" name="Round Same Side Corner Rectangle 8"/>
              <p:cNvSpPr/>
              <p:nvPr/>
            </p:nvSpPr>
            <p:spPr>
              <a:xfrm>
                <a:off x="1951266" y="2028842"/>
                <a:ext cx="6640434" cy="150057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Không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chấp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hợp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đông</a:t>
                </a:r>
                <a:endParaRPr lang="en-US" sz="1400" b="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sửa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đổi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bổ</a:t>
                </a:r>
                <a:r>
                  <a:rPr lang="en-US" sz="1400" kern="1200" dirty="0">
                    <a:latin typeface="Arial" panose="020B0604020202020204" pitchFamily="34" charset="0"/>
                    <a:cs typeface="Arial" panose="020B0604020202020204" pitchFamily="34" charset="0"/>
                  </a:rPr>
                  <a:t> sung </a:t>
                </a:r>
                <a:r>
                  <a:rPr lang="en-US" sz="1400" kern="1200" dirty="0" err="1">
                    <a:latin typeface="Arial" panose="020B0604020202020204" pitchFamily="34" charset="0"/>
                    <a:cs typeface="Arial" panose="020B0604020202020204" pitchFamily="34" charset="0"/>
                  </a:rPr>
                  <a:t>một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số</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dung</a:t>
                </a:r>
                <a:endParaRPr lang="en-US" sz="1400" b="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Chấp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hợp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đồng</a:t>
                </a:r>
                <a:endParaRPr lang="en-US" sz="1400" b="0" kern="1200" dirty="0">
                  <a:latin typeface="Arial" panose="020B0604020202020204" pitchFamily="34" charset="0"/>
                  <a:cs typeface="Arial" panose="020B0604020202020204" pitchFamily="34" charset="0"/>
                </a:endParaRPr>
              </a:p>
            </p:txBody>
          </p:sp>
        </p:grpSp>
        <p:grpSp>
          <p:nvGrpSpPr>
            <p:cNvPr id="51" name="Group 50"/>
            <p:cNvGrpSpPr/>
            <p:nvPr/>
          </p:nvGrpSpPr>
          <p:grpSpPr>
            <a:xfrm>
              <a:off x="235837" y="3862689"/>
              <a:ext cx="1950989" cy="1063674"/>
              <a:chOff x="275" y="1936742"/>
              <a:chExt cx="1950989" cy="1684770"/>
            </a:xfrm>
            <a:scene3d>
              <a:camera prst="orthographicFront">
                <a:rot lat="0" lon="0" rev="0"/>
              </a:camera>
              <a:lightRig rig="contrasting" dir="t">
                <a:rot lat="0" lon="0" rev="1500000"/>
              </a:lightRig>
            </a:scene3d>
          </p:grpSpPr>
          <p:sp>
            <p:nvSpPr>
              <p:cNvPr id="59" name="Rounded Rectangle 58"/>
              <p:cNvSpPr/>
              <p:nvPr/>
            </p:nvSpPr>
            <p:spPr>
              <a:xfrm>
                <a:off x="275" y="1936742"/>
                <a:ext cx="1950989" cy="1684770"/>
              </a:xfrm>
              <a:prstGeom prst="roundRect">
                <a:avLst/>
              </a:prstGeom>
              <a:solidFill>
                <a:schemeClr val="accent1"/>
              </a:solidFill>
              <a:ln>
                <a:noFill/>
              </a:ln>
              <a:effectLst>
                <a:outerShdw blurRad="149987" dist="250190" dir="8460000" algn="ctr">
                  <a:srgbClr val="000000">
                    <a:alpha val="28000"/>
                  </a:srgbClr>
                </a:outerShdw>
              </a:effectLst>
              <a:sp3d prstMaterial="metal">
                <a:bevelT w="88900" h="88900"/>
              </a:sp3d>
            </p:spPr>
            <p:style>
              <a:lnRef idx="0">
                <a:schemeClr val="accent1"/>
              </a:lnRef>
              <a:fillRef idx="3">
                <a:schemeClr val="accent1"/>
              </a:fillRef>
              <a:effectRef idx="3">
                <a:schemeClr val="accent1"/>
              </a:effectRef>
              <a:fontRef idx="minor">
                <a:schemeClr val="lt1"/>
              </a:fontRef>
            </p:style>
          </p:sp>
          <p:sp>
            <p:nvSpPr>
              <p:cNvPr id="60" name="Rounded Rectangle 10"/>
              <p:cNvSpPr/>
              <p:nvPr/>
            </p:nvSpPr>
            <p:spPr>
              <a:xfrm>
                <a:off x="82519" y="2018986"/>
                <a:ext cx="1786501" cy="15202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600" b="1" i="0" kern="1200" dirty="0">
                    <a:latin typeface="Arial" panose="020B0604020202020204" pitchFamily="34" charset="0"/>
                    <a:cs typeface="Arial" panose="020B0604020202020204" pitchFamily="34" charset="0"/>
                  </a:rPr>
                  <a:t>TRẢ LỜI ĐỀ NGHỊ GIAO KẾT HỢP ĐỒNG</a:t>
                </a:r>
              </a:p>
            </p:txBody>
          </p:sp>
        </p:grpSp>
        <p:grpSp>
          <p:nvGrpSpPr>
            <p:cNvPr id="53" name="Group 52"/>
            <p:cNvGrpSpPr/>
            <p:nvPr/>
          </p:nvGrpSpPr>
          <p:grpSpPr>
            <a:xfrm>
              <a:off x="2186827" y="5179945"/>
              <a:ext cx="6721611" cy="901128"/>
              <a:chOff x="1951265" y="3865002"/>
              <a:chExt cx="6721611" cy="1298611"/>
            </a:xfrm>
            <a:scene3d>
              <a:camera prst="orthographicFront">
                <a:rot lat="0" lon="0" rev="0"/>
              </a:camera>
              <a:lightRig rig="balanced" dir="t">
                <a:rot lat="0" lon="0" rev="8700000"/>
              </a:lightRig>
            </a:scene3d>
          </p:grpSpPr>
          <p:sp>
            <p:nvSpPr>
              <p:cNvPr id="57" name="Round Same Side Corner Rectangle 56"/>
              <p:cNvSpPr/>
              <p:nvPr/>
            </p:nvSpPr>
            <p:spPr>
              <a:xfrm rot="5400000">
                <a:off x="4662765" y="1153502"/>
                <a:ext cx="1298611" cy="6721611"/>
              </a:xfrm>
              <a:prstGeom prst="round2SameRect">
                <a:avLst/>
              </a:prstGeom>
              <a:solidFill>
                <a:schemeClr val="accent1">
                  <a:lumMod val="20000"/>
                  <a:lumOff val="80000"/>
                </a:schemeClr>
              </a:solid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hueOff val="0"/>
                  <a:satOff val="0"/>
                  <a:lumOff val="0"/>
                  <a:alphaOff val="0"/>
                </a:schemeClr>
              </a:fontRef>
            </p:style>
          </p:sp>
          <p:sp>
            <p:nvSpPr>
              <p:cNvPr id="58" name="Round Same Side Corner Rectangle 12"/>
              <p:cNvSpPr/>
              <p:nvPr/>
            </p:nvSpPr>
            <p:spPr>
              <a:xfrm>
                <a:off x="1951266" y="3928395"/>
                <a:ext cx="6658218" cy="117182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Hết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hạn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mà</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bên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được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có</a:t>
                </a:r>
                <a:r>
                  <a:rPr lang="en-US" sz="1400" kern="1200" dirty="0">
                    <a:latin typeface="Arial" panose="020B0604020202020204" pitchFamily="34" charset="0"/>
                    <a:cs typeface="Arial" panose="020B0604020202020204" pitchFamily="34" charset="0"/>
                  </a:rPr>
                  <a:t> ý </a:t>
                </a:r>
                <a:r>
                  <a:rPr lang="en-US" sz="1400" kern="1200" dirty="0" err="1">
                    <a:latin typeface="Arial" panose="020B0604020202020204" pitchFamily="34" charset="0"/>
                    <a:cs typeface="Arial" panose="020B0604020202020204" pitchFamily="34" charset="0"/>
                  </a:rPr>
                  <a:t>kiến</a:t>
                </a:r>
                <a:endParaRPr lang="en-US" sz="1400" b="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Khi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bên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được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trả</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lời</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việc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không</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chấp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nhận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toàn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bộ</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nội</a:t>
                </a:r>
                <a:r>
                  <a:rPr lang="en-US" sz="1400" kern="1200" dirty="0">
                    <a:latin typeface="Arial" panose="020B0604020202020204" pitchFamily="34" charset="0"/>
                    <a:cs typeface="Arial" panose="020B0604020202020204" pitchFamily="34" charset="0"/>
                  </a:rPr>
                  <a:t> dung </a:t>
                </a:r>
                <a:r>
                  <a:rPr lang="en-US" sz="1400" kern="1200" dirty="0" err="1">
                    <a:latin typeface="Arial" panose="020B0604020202020204" pitchFamily="34" charset="0"/>
                    <a:cs typeface="Arial" panose="020B0604020202020204" pitchFamily="34" charset="0"/>
                  </a:rPr>
                  <a:t>của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kết</a:t>
                </a:r>
                <a:r>
                  <a:rPr lang="en-US" sz="1400" kern="1200" dirty="0">
                    <a:latin typeface="Arial" panose="020B0604020202020204" pitchFamily="34" charset="0"/>
                    <a:cs typeface="Arial" panose="020B0604020202020204" pitchFamily="34" charset="0"/>
                  </a:rPr>
                  <a:t>.</a:t>
                </a:r>
                <a:endParaRPr lang="en-US" sz="1400" b="0" kern="1200" dirty="0">
                  <a:latin typeface="Arial" panose="020B0604020202020204" pitchFamily="34" charset="0"/>
                  <a:cs typeface="Arial" panose="020B0604020202020204" pitchFamily="34" charset="0"/>
                </a:endParaRPr>
              </a:p>
              <a:p>
                <a:pPr marL="228600" lvl="1" indent="-228600" algn="just" defTabSz="889000">
                  <a:lnSpc>
                    <a:spcPct val="90000"/>
                  </a:lnSpc>
                  <a:spcBef>
                    <a:spcPct val="0"/>
                  </a:spcBef>
                  <a:spcAft>
                    <a:spcPct val="15000"/>
                  </a:spcAft>
                  <a:buChar char="••"/>
                </a:pPr>
                <a:r>
                  <a:rPr lang="en-US" sz="1400" kern="1200" dirty="0" err="1">
                    <a:latin typeface="Arial" panose="020B0604020202020204" pitchFamily="34" charset="0"/>
                    <a:cs typeface="Arial" panose="020B0604020202020204" pitchFamily="34" charset="0"/>
                  </a:rPr>
                  <a:t>Các</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bên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thỏa</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thuận</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chấm</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dứt</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đề</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nghị</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giao</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kết</a:t>
                </a:r>
                <a:r>
                  <a:rPr lang="en-US" sz="1400" kern="1200" dirty="0">
                    <a:latin typeface="Arial" panose="020B0604020202020204" pitchFamily="34" charset="0"/>
                    <a:cs typeface="Arial" panose="020B0604020202020204" pitchFamily="34" charset="0"/>
                  </a:rPr>
                  <a:t>.</a:t>
                </a:r>
                <a:endParaRPr lang="en-US" sz="1400" b="0" kern="1200" dirty="0">
                  <a:latin typeface="Arial" panose="020B0604020202020204" pitchFamily="34" charset="0"/>
                  <a:cs typeface="Arial" panose="020B0604020202020204" pitchFamily="34" charset="0"/>
                </a:endParaRPr>
              </a:p>
            </p:txBody>
          </p:sp>
        </p:grpSp>
        <p:grpSp>
          <p:nvGrpSpPr>
            <p:cNvPr id="54" name="Group 53"/>
            <p:cNvGrpSpPr/>
            <p:nvPr/>
          </p:nvGrpSpPr>
          <p:grpSpPr>
            <a:xfrm>
              <a:off x="235837" y="5083126"/>
              <a:ext cx="1950989" cy="1024842"/>
              <a:chOff x="275" y="3702675"/>
              <a:chExt cx="1950989" cy="1623264"/>
            </a:xfrm>
            <a:scene3d>
              <a:camera prst="orthographicFront">
                <a:rot lat="0" lon="0" rev="0"/>
              </a:camera>
              <a:lightRig rig="contrasting" dir="t">
                <a:rot lat="0" lon="0" rev="1500000"/>
              </a:lightRig>
            </a:scene3d>
          </p:grpSpPr>
          <p:sp>
            <p:nvSpPr>
              <p:cNvPr id="55" name="Rounded Rectangle 54"/>
              <p:cNvSpPr/>
              <p:nvPr/>
            </p:nvSpPr>
            <p:spPr>
              <a:xfrm>
                <a:off x="275" y="3702675"/>
                <a:ext cx="1950989" cy="1623264"/>
              </a:xfrm>
              <a:prstGeom prst="roundRect">
                <a:avLst/>
              </a:prstGeom>
              <a:solidFill>
                <a:schemeClr val="accent1"/>
              </a:solidFill>
              <a:ln>
                <a:noFill/>
              </a:ln>
              <a:effectLst>
                <a:outerShdw blurRad="149987" dist="250190" dir="8460000" algn="ctr">
                  <a:srgbClr val="000000">
                    <a:alpha val="28000"/>
                  </a:srgbClr>
                </a:outerShdw>
              </a:effectLst>
              <a:sp3d prstMaterial="metal">
                <a:bevelT w="88900" h="88900"/>
              </a:sp3d>
            </p:spPr>
            <p:style>
              <a:lnRef idx="0">
                <a:schemeClr val="accent1"/>
              </a:lnRef>
              <a:fillRef idx="3">
                <a:schemeClr val="accent1"/>
              </a:fillRef>
              <a:effectRef idx="3">
                <a:schemeClr val="accent1"/>
              </a:effectRef>
              <a:fontRef idx="minor">
                <a:schemeClr val="lt1"/>
              </a:fontRef>
            </p:style>
          </p:sp>
          <p:sp>
            <p:nvSpPr>
              <p:cNvPr id="56" name="Rounded Rectangle 14"/>
              <p:cNvSpPr/>
              <p:nvPr/>
            </p:nvSpPr>
            <p:spPr>
              <a:xfrm>
                <a:off x="79516" y="3781916"/>
                <a:ext cx="1792507" cy="1464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CHẤM DỨT ĐỀ NGHỊ GIAO KẾT HỢP ĐỒNG</a:t>
                </a:r>
              </a:p>
            </p:txBody>
          </p:sp>
        </p:grpSp>
      </p:grpSp>
    </p:spTree>
    <p:extLst>
      <p:ext uri="{BB962C8B-B14F-4D97-AF65-F5344CB8AC3E}">
        <p14:creationId xmlns:p14="http://schemas.microsoft.com/office/powerpoint/2010/main" val="1141287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099" y="726455"/>
            <a:ext cx="7112901"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vi-VN" sz="1600" b="1" dirty="0">
                  <a:solidFill>
                    <a:srgbClr val="ED7D31">
                      <a:lumMod val="50000"/>
                    </a:srgbClr>
                  </a:solidFill>
                </a:rPr>
                <a:t>NỘI DUNG CỦA HỢP ĐỒNG MUA BÁN HÀNG HÓA</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242762"/>
            <a:ext cx="7005666"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5" name="Group 4">
            <a:extLst>
              <a:ext uri="{FF2B5EF4-FFF2-40B4-BE49-F238E27FC236}">
                <a16:creationId xmlns:a16="http://schemas.microsoft.com/office/drawing/2014/main" id="{E4FD5397-D013-4BBF-9ECE-A4A6A1B5459B}"/>
              </a:ext>
            </a:extLst>
          </p:cNvPr>
          <p:cNvGrpSpPr/>
          <p:nvPr/>
        </p:nvGrpSpPr>
        <p:grpSpPr>
          <a:xfrm>
            <a:off x="1442016" y="2501494"/>
            <a:ext cx="6092929" cy="3494187"/>
            <a:chOff x="1442016" y="2501494"/>
            <a:chExt cx="6092929" cy="3494187"/>
          </a:xfrm>
        </p:grpSpPr>
        <p:sp>
          <p:nvSpPr>
            <p:cNvPr id="42" name="Rectangle 41"/>
            <p:cNvSpPr/>
            <p:nvPr/>
          </p:nvSpPr>
          <p:spPr>
            <a:xfrm rot="5400000">
              <a:off x="5589691" y="4544683"/>
              <a:ext cx="1238097"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 name="Group 1">
              <a:extLst>
                <a:ext uri="{FF2B5EF4-FFF2-40B4-BE49-F238E27FC236}">
                  <a16:creationId xmlns:a16="http://schemas.microsoft.com/office/drawing/2014/main" id="{54FD22F5-F9E8-4849-A42B-E5C5061C9ACD}"/>
                </a:ext>
              </a:extLst>
            </p:cNvPr>
            <p:cNvGrpSpPr/>
            <p:nvPr/>
          </p:nvGrpSpPr>
          <p:grpSpPr>
            <a:xfrm>
              <a:off x="1442016" y="2501494"/>
              <a:ext cx="6092929" cy="3494187"/>
              <a:chOff x="1442016" y="2501494"/>
              <a:chExt cx="6092929" cy="3494187"/>
            </a:xfrm>
          </p:grpSpPr>
          <p:sp>
            <p:nvSpPr>
              <p:cNvPr id="27" name="Rectangle 26"/>
              <p:cNvSpPr/>
              <p:nvPr/>
            </p:nvSpPr>
            <p:spPr>
              <a:xfrm rot="5408562">
                <a:off x="1166602" y="3292346"/>
                <a:ext cx="1229276"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8" name="Group 27"/>
              <p:cNvGrpSpPr/>
              <p:nvPr/>
            </p:nvGrpSpPr>
            <p:grpSpPr>
              <a:xfrm>
                <a:off x="1445077" y="2501494"/>
                <a:ext cx="1663898" cy="998339"/>
                <a:chOff x="3065" y="284906"/>
                <a:chExt cx="1663898" cy="998339"/>
              </a:xfrm>
            </p:grpSpPr>
            <p:sp>
              <p:nvSpPr>
                <p:cNvPr id="80" name="Rounded Rectangle 79"/>
                <p:cNvSpPr/>
                <p:nvPr/>
              </p:nvSpPr>
              <p:spPr>
                <a:xfrm>
                  <a:off x="3065" y="284906"/>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Rounded Rectangle 5"/>
                <p:cNvSpPr/>
                <p:nvPr/>
              </p:nvSpPr>
              <p:spPr>
                <a:xfrm>
                  <a:off x="32305" y="314146"/>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Chủ</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thể</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của</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hợp</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đồng</a:t>
                  </a:r>
                  <a:endParaRPr lang="en-US" sz="1400" b="1" i="0" kern="1200" dirty="0">
                    <a:solidFill>
                      <a:schemeClr val="tx2">
                        <a:lumMod val="50000"/>
                      </a:schemeClr>
                    </a:solidFill>
                    <a:latin typeface="Arial" panose="020B0604020202020204" pitchFamily="34" charset="0"/>
                    <a:cs typeface="Arial" panose="020B0604020202020204" pitchFamily="34" charset="0"/>
                  </a:endParaRPr>
                </a:p>
              </p:txBody>
            </p:sp>
          </p:grpSp>
          <p:sp>
            <p:nvSpPr>
              <p:cNvPr id="29" name="Rectangle 28"/>
              <p:cNvSpPr/>
              <p:nvPr/>
            </p:nvSpPr>
            <p:spPr>
              <a:xfrm rot="5391559">
                <a:off x="1157777" y="4540270"/>
                <a:ext cx="1246926"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0" name="Group 29"/>
              <p:cNvGrpSpPr/>
              <p:nvPr/>
            </p:nvGrpSpPr>
            <p:grpSpPr>
              <a:xfrm>
                <a:off x="1442016" y="3740593"/>
                <a:ext cx="1663898" cy="998339"/>
                <a:chOff x="4" y="1524005"/>
                <a:chExt cx="1663898" cy="998339"/>
              </a:xfrm>
            </p:grpSpPr>
            <p:sp>
              <p:nvSpPr>
                <p:cNvPr id="78" name="Rounded Rectangle 77"/>
                <p:cNvSpPr/>
                <p:nvPr/>
              </p:nvSpPr>
              <p:spPr>
                <a:xfrm>
                  <a:off x="4" y="1524005"/>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Rounded Rectangle 8"/>
                <p:cNvSpPr/>
                <p:nvPr/>
              </p:nvSpPr>
              <p:spPr>
                <a:xfrm>
                  <a:off x="29244" y="1553245"/>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Đối</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tượng</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của</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hợp</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đồng</a:t>
                  </a:r>
                  <a:endParaRPr lang="en-US" sz="1400" b="1" i="0" kern="1200" dirty="0">
                    <a:solidFill>
                      <a:schemeClr val="tx2">
                        <a:lumMod val="50000"/>
                      </a:schemeClr>
                    </a:solidFill>
                    <a:latin typeface="Arial" panose="020B0604020202020204" pitchFamily="34" charset="0"/>
                    <a:cs typeface="Arial" panose="020B0604020202020204" pitchFamily="34" charset="0"/>
                  </a:endParaRPr>
                </a:p>
              </p:txBody>
            </p:sp>
          </p:grpSp>
          <p:sp>
            <p:nvSpPr>
              <p:cNvPr id="31" name="Rectangle 30"/>
              <p:cNvSpPr/>
              <p:nvPr/>
            </p:nvSpPr>
            <p:spPr>
              <a:xfrm>
                <a:off x="1787683" y="5168645"/>
                <a:ext cx="2203158"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2" name="Group 31"/>
              <p:cNvGrpSpPr/>
              <p:nvPr/>
            </p:nvGrpSpPr>
            <p:grpSpPr>
              <a:xfrm>
                <a:off x="1445077" y="4997342"/>
                <a:ext cx="1663898" cy="998339"/>
                <a:chOff x="3065" y="2780754"/>
                <a:chExt cx="1663898" cy="998339"/>
              </a:xfrm>
            </p:grpSpPr>
            <p:sp>
              <p:nvSpPr>
                <p:cNvPr id="76" name="Rounded Rectangle 75"/>
                <p:cNvSpPr/>
                <p:nvPr/>
              </p:nvSpPr>
              <p:spPr>
                <a:xfrm>
                  <a:off x="3065" y="2780754"/>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7" name="Rounded Rectangle 11"/>
                <p:cNvSpPr/>
                <p:nvPr/>
              </p:nvSpPr>
              <p:spPr>
                <a:xfrm>
                  <a:off x="32305" y="2809994"/>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Nội</a:t>
                  </a:r>
                  <a:r>
                    <a:rPr lang="en-US" sz="1400" b="1" i="0" kern="1200" dirty="0">
                      <a:solidFill>
                        <a:schemeClr val="tx2">
                          <a:lumMod val="50000"/>
                        </a:schemeClr>
                      </a:solidFill>
                      <a:latin typeface="Arial" panose="020B0604020202020204" pitchFamily="34" charset="0"/>
                      <a:cs typeface="Arial" panose="020B0604020202020204" pitchFamily="34" charset="0"/>
                    </a:rPr>
                    <a:t> dung </a:t>
                  </a:r>
                  <a:r>
                    <a:rPr lang="en-US" sz="1400" b="1" i="0" kern="1200" dirty="0" err="1">
                      <a:solidFill>
                        <a:schemeClr val="tx2">
                          <a:lumMod val="50000"/>
                        </a:schemeClr>
                      </a:solidFill>
                      <a:latin typeface="Arial" panose="020B0604020202020204" pitchFamily="34" charset="0"/>
                      <a:cs typeface="Arial" panose="020B0604020202020204" pitchFamily="34" charset="0"/>
                    </a:rPr>
                    <a:t>của</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hợp</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đồng</a:t>
                  </a:r>
                  <a:endParaRPr lang="en-US" sz="1400" i="0" kern="1200" dirty="0">
                    <a:solidFill>
                      <a:schemeClr val="tx2">
                        <a:lumMod val="50000"/>
                      </a:schemeClr>
                    </a:solidFill>
                    <a:latin typeface="Arial" panose="020B0604020202020204" pitchFamily="34" charset="0"/>
                    <a:cs typeface="Arial" panose="020B0604020202020204" pitchFamily="34" charset="0"/>
                  </a:endParaRPr>
                </a:p>
              </p:txBody>
            </p:sp>
          </p:grpSp>
          <p:sp>
            <p:nvSpPr>
              <p:cNvPr id="33" name="Rectangle 32"/>
              <p:cNvSpPr/>
              <p:nvPr/>
            </p:nvSpPr>
            <p:spPr>
              <a:xfrm rot="16200000">
                <a:off x="3376706" y="4544683"/>
                <a:ext cx="1238097"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4" name="Group 33"/>
              <p:cNvGrpSpPr/>
              <p:nvPr/>
            </p:nvGrpSpPr>
            <p:grpSpPr>
              <a:xfrm>
                <a:off x="3658062" y="4997342"/>
                <a:ext cx="1663898" cy="998339"/>
                <a:chOff x="2216050" y="2780754"/>
                <a:chExt cx="1663898" cy="998339"/>
              </a:xfrm>
            </p:grpSpPr>
            <p:sp>
              <p:nvSpPr>
                <p:cNvPr id="74" name="Rounded Rectangle 73"/>
                <p:cNvSpPr/>
                <p:nvPr/>
              </p:nvSpPr>
              <p:spPr>
                <a:xfrm>
                  <a:off x="2216050" y="2780754"/>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ounded Rectangle 14"/>
                <p:cNvSpPr/>
                <p:nvPr/>
              </p:nvSpPr>
              <p:spPr>
                <a:xfrm>
                  <a:off x="2245290" y="2809994"/>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Giá</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và</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phương</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thức</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thanh</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toán</a:t>
                  </a:r>
                  <a:endParaRPr lang="en-US" sz="1400" i="0" kern="1200" dirty="0">
                    <a:solidFill>
                      <a:schemeClr val="tx2">
                        <a:lumMod val="50000"/>
                      </a:schemeClr>
                    </a:solidFill>
                    <a:latin typeface="Arial" panose="020B0604020202020204" pitchFamily="34" charset="0"/>
                    <a:cs typeface="Arial" panose="020B0604020202020204" pitchFamily="34" charset="0"/>
                  </a:endParaRPr>
                </a:p>
              </p:txBody>
            </p:sp>
          </p:grpSp>
          <p:sp>
            <p:nvSpPr>
              <p:cNvPr id="35" name="Rectangle 34"/>
              <p:cNvSpPr/>
              <p:nvPr/>
            </p:nvSpPr>
            <p:spPr>
              <a:xfrm rot="16200000">
                <a:off x="3376706" y="3296759"/>
                <a:ext cx="1238097"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6" name="Group 35"/>
              <p:cNvGrpSpPr/>
              <p:nvPr/>
            </p:nvGrpSpPr>
            <p:grpSpPr>
              <a:xfrm>
                <a:off x="3658062" y="3749418"/>
                <a:ext cx="1663898" cy="998339"/>
                <a:chOff x="2216050" y="1532830"/>
                <a:chExt cx="1663898" cy="998339"/>
              </a:xfrm>
            </p:grpSpPr>
            <p:sp>
              <p:nvSpPr>
                <p:cNvPr id="72" name="Rounded Rectangle 71"/>
                <p:cNvSpPr/>
                <p:nvPr/>
              </p:nvSpPr>
              <p:spPr>
                <a:xfrm>
                  <a:off x="2216050" y="1532830"/>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Rounded Rectangle 17"/>
                <p:cNvSpPr/>
                <p:nvPr/>
              </p:nvSpPr>
              <p:spPr>
                <a:xfrm>
                  <a:off x="2245290" y="1562070"/>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Quyền</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và</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nghĩa</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vụ</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của</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các</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bên</a:t>
                  </a:r>
                  <a:endParaRPr lang="en-US" sz="1400" i="0" kern="1200" dirty="0">
                    <a:solidFill>
                      <a:schemeClr val="tx2">
                        <a:lumMod val="50000"/>
                      </a:schemeClr>
                    </a:solidFill>
                    <a:latin typeface="Arial" panose="020B0604020202020204" pitchFamily="34" charset="0"/>
                    <a:cs typeface="Arial" panose="020B0604020202020204" pitchFamily="34" charset="0"/>
                  </a:endParaRPr>
                </a:p>
              </p:txBody>
            </p:sp>
          </p:grpSp>
          <p:sp>
            <p:nvSpPr>
              <p:cNvPr id="37" name="Rectangle 36"/>
              <p:cNvSpPr/>
              <p:nvPr/>
            </p:nvSpPr>
            <p:spPr>
              <a:xfrm>
                <a:off x="4000668" y="2672797"/>
                <a:ext cx="2203158"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8" name="Group 37"/>
              <p:cNvGrpSpPr/>
              <p:nvPr/>
            </p:nvGrpSpPr>
            <p:grpSpPr>
              <a:xfrm>
                <a:off x="3658062" y="2501494"/>
                <a:ext cx="1663898" cy="998339"/>
                <a:chOff x="2216050" y="284906"/>
                <a:chExt cx="1663898" cy="998339"/>
              </a:xfrm>
            </p:grpSpPr>
            <p:sp>
              <p:nvSpPr>
                <p:cNvPr id="70" name="Rounded Rectangle 69"/>
                <p:cNvSpPr/>
                <p:nvPr/>
              </p:nvSpPr>
              <p:spPr>
                <a:xfrm>
                  <a:off x="2216050" y="284906"/>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1" name="Rounded Rectangle 20"/>
                <p:cNvSpPr/>
                <p:nvPr/>
              </p:nvSpPr>
              <p:spPr>
                <a:xfrm>
                  <a:off x="2245290" y="314146"/>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Thời</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hạn</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hợp</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đồng</a:t>
                  </a:r>
                  <a:endParaRPr lang="en-US" sz="1400" i="0" kern="1200" dirty="0">
                    <a:solidFill>
                      <a:schemeClr val="tx2">
                        <a:lumMod val="50000"/>
                      </a:schemeClr>
                    </a:solidFill>
                    <a:latin typeface="Arial" panose="020B0604020202020204" pitchFamily="34" charset="0"/>
                    <a:cs typeface="Arial" panose="020B0604020202020204" pitchFamily="34" charset="0"/>
                  </a:endParaRPr>
                </a:p>
              </p:txBody>
            </p:sp>
          </p:grpSp>
          <p:sp>
            <p:nvSpPr>
              <p:cNvPr id="39" name="Rectangle 38"/>
              <p:cNvSpPr/>
              <p:nvPr/>
            </p:nvSpPr>
            <p:spPr>
              <a:xfrm rot="5400000">
                <a:off x="5589691" y="3296759"/>
                <a:ext cx="1238097" cy="149750"/>
              </a:xfrm>
              <a:prstGeom prst="rect">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40" name="Group 39"/>
              <p:cNvGrpSpPr/>
              <p:nvPr/>
            </p:nvGrpSpPr>
            <p:grpSpPr>
              <a:xfrm>
                <a:off x="5871047" y="2501494"/>
                <a:ext cx="1663898" cy="998339"/>
                <a:chOff x="4429035" y="284906"/>
                <a:chExt cx="1663898" cy="998339"/>
              </a:xfrm>
            </p:grpSpPr>
            <p:sp>
              <p:nvSpPr>
                <p:cNvPr id="68" name="Rounded Rectangle 67"/>
                <p:cNvSpPr/>
                <p:nvPr/>
              </p:nvSpPr>
              <p:spPr>
                <a:xfrm>
                  <a:off x="4429035" y="284906"/>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Rounded Rectangle 23"/>
                <p:cNvSpPr/>
                <p:nvPr/>
              </p:nvSpPr>
              <p:spPr>
                <a:xfrm>
                  <a:off x="4458275" y="314146"/>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Phạt</a:t>
                  </a:r>
                  <a:r>
                    <a:rPr lang="en-US" sz="1400" b="1" i="0" kern="1200" dirty="0">
                      <a:solidFill>
                        <a:schemeClr val="tx2">
                          <a:lumMod val="50000"/>
                        </a:schemeClr>
                      </a:solidFill>
                      <a:latin typeface="Arial" panose="020B0604020202020204" pitchFamily="34" charset="0"/>
                      <a:cs typeface="Arial" panose="020B0604020202020204" pitchFamily="34" charset="0"/>
                    </a:rPr>
                    <a:t> vi </a:t>
                  </a:r>
                  <a:r>
                    <a:rPr lang="en-US" sz="1400" b="1" i="0" kern="1200" dirty="0" err="1">
                      <a:solidFill>
                        <a:schemeClr val="tx2">
                          <a:lumMod val="50000"/>
                        </a:schemeClr>
                      </a:solidFill>
                      <a:latin typeface="Arial" panose="020B0604020202020204" pitchFamily="34" charset="0"/>
                      <a:cs typeface="Arial" panose="020B0604020202020204" pitchFamily="34" charset="0"/>
                    </a:rPr>
                    <a:t>phạm</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và</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bồi</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thường</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thiệt</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hại</a:t>
                  </a:r>
                  <a:endParaRPr lang="en-US" sz="1400" i="0" kern="1200" dirty="0">
                    <a:solidFill>
                      <a:schemeClr val="tx2">
                        <a:lumMod val="50000"/>
                      </a:schemeClr>
                    </a:solidFill>
                    <a:latin typeface="Arial" panose="020B0604020202020204" pitchFamily="34" charset="0"/>
                    <a:cs typeface="Arial" panose="020B0604020202020204" pitchFamily="34" charset="0"/>
                  </a:endParaRPr>
                </a:p>
              </p:txBody>
            </p:sp>
          </p:grpSp>
          <p:grpSp>
            <p:nvGrpSpPr>
              <p:cNvPr id="43" name="Group 42"/>
              <p:cNvGrpSpPr/>
              <p:nvPr/>
            </p:nvGrpSpPr>
            <p:grpSpPr>
              <a:xfrm>
                <a:off x="5871047" y="3749418"/>
                <a:ext cx="1663898" cy="998339"/>
                <a:chOff x="4429035" y="1532830"/>
                <a:chExt cx="1663898" cy="998339"/>
              </a:xfrm>
            </p:grpSpPr>
            <p:sp>
              <p:nvSpPr>
                <p:cNvPr id="47" name="Rounded Rectangle 46"/>
                <p:cNvSpPr/>
                <p:nvPr/>
              </p:nvSpPr>
              <p:spPr>
                <a:xfrm>
                  <a:off x="4429035" y="1532830"/>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Rounded Rectangle 26"/>
                <p:cNvSpPr/>
                <p:nvPr/>
              </p:nvSpPr>
              <p:spPr>
                <a:xfrm>
                  <a:off x="4458275" y="1562070"/>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ts val="6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Chấm</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dứt</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đơn</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phương</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chấm</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dứt</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hợp</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đồng</a:t>
                  </a:r>
                  <a:endParaRPr lang="en-US" sz="1400" i="0" kern="1200" dirty="0">
                    <a:solidFill>
                      <a:schemeClr val="tx2">
                        <a:lumMod val="5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871047" y="4997342"/>
                <a:ext cx="1663898" cy="998339"/>
                <a:chOff x="4429035" y="2780754"/>
                <a:chExt cx="1663898" cy="998339"/>
              </a:xfrm>
            </p:grpSpPr>
            <p:sp>
              <p:nvSpPr>
                <p:cNvPr id="45" name="Rounded Rectangle 44"/>
                <p:cNvSpPr/>
                <p:nvPr/>
              </p:nvSpPr>
              <p:spPr>
                <a:xfrm>
                  <a:off x="4429035" y="2780754"/>
                  <a:ext cx="1663898" cy="998339"/>
                </a:xfrm>
                <a:prstGeom prst="roundRect">
                  <a:avLst>
                    <a:gd name="adj" fmla="val 1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Rounded Rectangle 28"/>
                <p:cNvSpPr/>
                <p:nvPr/>
              </p:nvSpPr>
              <p:spPr>
                <a:xfrm>
                  <a:off x="4458275" y="2809994"/>
                  <a:ext cx="1605418" cy="939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1400" b="1" i="0" kern="1200" dirty="0" err="1">
                      <a:solidFill>
                        <a:schemeClr val="tx2">
                          <a:lumMod val="50000"/>
                        </a:schemeClr>
                      </a:solidFill>
                      <a:latin typeface="Arial" panose="020B0604020202020204" pitchFamily="34" charset="0"/>
                      <a:cs typeface="Arial" panose="020B0604020202020204" pitchFamily="34" charset="0"/>
                    </a:rPr>
                    <a:t>Giải</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quyết</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tranh</a:t>
                  </a:r>
                  <a:r>
                    <a:rPr lang="en-US" sz="1400" b="1" i="0" kern="1200" dirty="0">
                      <a:solidFill>
                        <a:schemeClr val="tx2">
                          <a:lumMod val="50000"/>
                        </a:schemeClr>
                      </a:solidFill>
                      <a:latin typeface="Arial" panose="020B0604020202020204" pitchFamily="34" charset="0"/>
                      <a:cs typeface="Arial" panose="020B0604020202020204" pitchFamily="34" charset="0"/>
                    </a:rPr>
                    <a:t> </a:t>
                  </a:r>
                  <a:r>
                    <a:rPr lang="en-US" sz="1400" b="1" i="0" kern="1200" dirty="0" err="1">
                      <a:solidFill>
                        <a:schemeClr val="tx2">
                          <a:lumMod val="50000"/>
                        </a:schemeClr>
                      </a:solidFill>
                      <a:latin typeface="Arial" panose="020B0604020202020204" pitchFamily="34" charset="0"/>
                      <a:cs typeface="Arial" panose="020B0604020202020204" pitchFamily="34" charset="0"/>
                    </a:rPr>
                    <a:t>chấp</a:t>
                  </a:r>
                  <a:endParaRPr lang="en-US" sz="1400" i="0" kern="1200" dirty="0">
                    <a:solidFill>
                      <a:schemeClr val="tx2">
                        <a:lumMod val="50000"/>
                      </a:schemeClr>
                    </a:solidFill>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823754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099" y="726455"/>
            <a:ext cx="7381841"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vi-VN" sz="1600" b="1" dirty="0">
                  <a:solidFill>
                    <a:srgbClr val="ED7D31">
                      <a:lumMod val="50000"/>
                    </a:srgbClr>
                  </a:solidFill>
                </a:rPr>
                <a:t>CHẾ TÀI DO VI PHẠM HỢP ĐỒNG</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242762"/>
            <a:ext cx="7005666"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0220EE5D-695E-4681-90EF-B0B71BCB5972}"/>
              </a:ext>
            </a:extLst>
          </p:cNvPr>
          <p:cNvGrpSpPr/>
          <p:nvPr/>
        </p:nvGrpSpPr>
        <p:grpSpPr>
          <a:xfrm>
            <a:off x="1524000" y="2476030"/>
            <a:ext cx="6096000" cy="1159801"/>
            <a:chOff x="1524000" y="2476030"/>
            <a:chExt cx="6096000" cy="1159801"/>
          </a:xfrm>
        </p:grpSpPr>
        <p:sp>
          <p:nvSpPr>
            <p:cNvPr id="58" name="Rectangle 57"/>
            <p:cNvSpPr/>
            <p:nvPr/>
          </p:nvSpPr>
          <p:spPr>
            <a:xfrm>
              <a:off x="1524000" y="2933591"/>
              <a:ext cx="6096000" cy="702240"/>
            </a:xfrm>
            <a:prstGeom prst="rect">
              <a:avLst/>
            </a:prstGeom>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59" name="Group 58"/>
            <p:cNvGrpSpPr/>
            <p:nvPr/>
          </p:nvGrpSpPr>
          <p:grpSpPr>
            <a:xfrm>
              <a:off x="1828800" y="2476030"/>
              <a:ext cx="4267200" cy="822624"/>
              <a:chOff x="304800" y="6459"/>
              <a:chExt cx="4267200" cy="915120"/>
            </a:xfrm>
          </p:grpSpPr>
          <p:sp>
            <p:nvSpPr>
              <p:cNvPr id="84" name="Rounded Rectangle 83"/>
              <p:cNvSpPr/>
              <p:nvPr/>
            </p:nvSpPr>
            <p:spPr>
              <a:xfrm>
                <a:off x="304800" y="6459"/>
                <a:ext cx="4267200" cy="91512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85" name="Rounded Rectangle 5"/>
              <p:cNvSpPr/>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vi-VN" sz="2000" b="1" i="0" kern="1200" dirty="0">
                    <a:latin typeface="Arial" panose="020B0604020202020204" pitchFamily="34" charset="0"/>
                    <a:cs typeface="Arial" panose="020B0604020202020204" pitchFamily="34" charset="0"/>
                  </a:rPr>
                  <a:t>Buộc thực hiện đúng hợp đồng</a:t>
                </a:r>
                <a:endParaRPr lang="vi-VN" sz="2000" i="0" kern="1200" dirty="0">
                  <a:latin typeface="Arial" panose="020B0604020202020204" pitchFamily="34" charset="0"/>
                  <a:cs typeface="Arial" panose="020B0604020202020204" pitchFamily="34" charset="0"/>
                </a:endParaRPr>
              </a:p>
            </p:txBody>
          </p:sp>
        </p:grpSp>
      </p:grpSp>
      <p:grpSp>
        <p:nvGrpSpPr>
          <p:cNvPr id="5" name="Group 4">
            <a:extLst>
              <a:ext uri="{FF2B5EF4-FFF2-40B4-BE49-F238E27FC236}">
                <a16:creationId xmlns:a16="http://schemas.microsoft.com/office/drawing/2014/main" id="{2EC0BEE7-213A-41D3-A59D-E92C29506870}"/>
              </a:ext>
            </a:extLst>
          </p:cNvPr>
          <p:cNvGrpSpPr/>
          <p:nvPr/>
        </p:nvGrpSpPr>
        <p:grpSpPr>
          <a:xfrm>
            <a:off x="1524000" y="3864260"/>
            <a:ext cx="6096000" cy="1159801"/>
            <a:chOff x="1524000" y="3864260"/>
            <a:chExt cx="6096000" cy="1159801"/>
          </a:xfrm>
        </p:grpSpPr>
        <p:sp>
          <p:nvSpPr>
            <p:cNvPr id="60" name="Rectangle 59"/>
            <p:cNvSpPr/>
            <p:nvPr/>
          </p:nvSpPr>
          <p:spPr>
            <a:xfrm>
              <a:off x="1524000" y="4321821"/>
              <a:ext cx="6096000" cy="702240"/>
            </a:xfrm>
            <a:prstGeom prst="rect">
              <a:avLst/>
            </a:prstGeom>
          </p:spPr>
          <p:style>
            <a:lnRef idx="2">
              <a:schemeClr val="accent2">
                <a:shade val="80000"/>
                <a:hueOff val="-240708"/>
                <a:satOff val="5083"/>
                <a:lumOff val="135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1" name="Group 60"/>
            <p:cNvGrpSpPr/>
            <p:nvPr/>
          </p:nvGrpSpPr>
          <p:grpSpPr>
            <a:xfrm>
              <a:off x="1828800" y="3864260"/>
              <a:ext cx="4267200" cy="822624"/>
              <a:chOff x="304800" y="1412619"/>
              <a:chExt cx="4267200" cy="915120"/>
            </a:xfrm>
          </p:grpSpPr>
          <p:sp>
            <p:nvSpPr>
              <p:cNvPr id="82" name="Rounded Rectangle 81"/>
              <p:cNvSpPr/>
              <p:nvPr/>
            </p:nvSpPr>
            <p:spPr>
              <a:xfrm>
                <a:off x="304800" y="1412619"/>
                <a:ext cx="4267200" cy="915120"/>
              </a:xfrm>
              <a:prstGeom prst="roundRect">
                <a:avLst/>
              </a:prstGeom>
            </p:spPr>
            <p:style>
              <a:lnRef idx="2">
                <a:schemeClr val="lt1">
                  <a:hueOff val="0"/>
                  <a:satOff val="0"/>
                  <a:lumOff val="0"/>
                  <a:alphaOff val="0"/>
                </a:schemeClr>
              </a:lnRef>
              <a:fillRef idx="1">
                <a:schemeClr val="accent2">
                  <a:shade val="80000"/>
                  <a:hueOff val="-240708"/>
                  <a:satOff val="5083"/>
                  <a:lumOff val="13541"/>
                  <a:alphaOff val="0"/>
                </a:schemeClr>
              </a:fillRef>
              <a:effectRef idx="0">
                <a:schemeClr val="accent2">
                  <a:shade val="80000"/>
                  <a:hueOff val="-240708"/>
                  <a:satOff val="5083"/>
                  <a:lumOff val="13541"/>
                  <a:alphaOff val="0"/>
                </a:schemeClr>
              </a:effectRef>
              <a:fontRef idx="minor">
                <a:schemeClr val="lt1"/>
              </a:fontRef>
            </p:style>
          </p:sp>
          <p:sp>
            <p:nvSpPr>
              <p:cNvPr id="83" name="Rounded Rectangle 8"/>
              <p:cNvSpPr/>
              <p:nvPr/>
            </p:nvSpPr>
            <p:spPr>
              <a:xfrm>
                <a:off x="349472" y="145729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vi-VN" sz="2000" b="1" i="0" kern="1200" dirty="0">
                    <a:latin typeface="Arial" panose="020B0604020202020204" pitchFamily="34" charset="0"/>
                    <a:cs typeface="Arial" panose="020B0604020202020204" pitchFamily="34" charset="0"/>
                  </a:rPr>
                  <a:t>Phạt vi phạm</a:t>
                </a:r>
                <a:endParaRPr lang="vi-VN" sz="2000" i="0" kern="1200" dirty="0">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BFCDF2E1-0099-4E5B-B2F4-48D92D99583F}"/>
              </a:ext>
            </a:extLst>
          </p:cNvPr>
          <p:cNvGrpSpPr/>
          <p:nvPr/>
        </p:nvGrpSpPr>
        <p:grpSpPr>
          <a:xfrm>
            <a:off x="1524000" y="5261456"/>
            <a:ext cx="6096000" cy="1166260"/>
            <a:chOff x="1524000" y="5261456"/>
            <a:chExt cx="6096000" cy="1166260"/>
          </a:xfrm>
        </p:grpSpPr>
        <p:sp>
          <p:nvSpPr>
            <p:cNvPr id="62" name="Rectangle 61"/>
            <p:cNvSpPr/>
            <p:nvPr/>
          </p:nvSpPr>
          <p:spPr>
            <a:xfrm>
              <a:off x="1524000" y="5725476"/>
              <a:ext cx="6096000" cy="702240"/>
            </a:xfrm>
            <a:prstGeom prst="rect">
              <a:avLst/>
            </a:prstGeom>
          </p:spPr>
          <p:style>
            <a:lnRef idx="2">
              <a:schemeClr val="accent2">
                <a:shade val="80000"/>
                <a:hueOff val="-481415"/>
                <a:satOff val="10166"/>
                <a:lumOff val="2708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63" name="Group 62"/>
            <p:cNvGrpSpPr/>
            <p:nvPr/>
          </p:nvGrpSpPr>
          <p:grpSpPr>
            <a:xfrm>
              <a:off x="1828800" y="5261456"/>
              <a:ext cx="4267200" cy="822624"/>
              <a:chOff x="304800" y="2818780"/>
              <a:chExt cx="4267200" cy="915120"/>
            </a:xfrm>
          </p:grpSpPr>
          <p:sp>
            <p:nvSpPr>
              <p:cNvPr id="65" name="Rounded Rectangle 64"/>
              <p:cNvSpPr/>
              <p:nvPr/>
            </p:nvSpPr>
            <p:spPr>
              <a:xfrm>
                <a:off x="304800" y="2818780"/>
                <a:ext cx="4267200" cy="915120"/>
              </a:xfrm>
              <a:prstGeom prst="roundRect">
                <a:avLst/>
              </a:prstGeom>
            </p:spPr>
            <p:style>
              <a:lnRef idx="2">
                <a:schemeClr val="lt1">
                  <a:hueOff val="0"/>
                  <a:satOff val="0"/>
                  <a:lumOff val="0"/>
                  <a:alphaOff val="0"/>
                </a:schemeClr>
              </a:lnRef>
              <a:fillRef idx="1">
                <a:schemeClr val="accent2">
                  <a:shade val="80000"/>
                  <a:hueOff val="-481415"/>
                  <a:satOff val="10166"/>
                  <a:lumOff val="27081"/>
                  <a:alphaOff val="0"/>
                </a:schemeClr>
              </a:fillRef>
              <a:effectRef idx="0">
                <a:schemeClr val="accent2">
                  <a:shade val="80000"/>
                  <a:hueOff val="-481415"/>
                  <a:satOff val="10166"/>
                  <a:lumOff val="27081"/>
                  <a:alphaOff val="0"/>
                </a:schemeClr>
              </a:effectRef>
              <a:fontRef idx="minor">
                <a:schemeClr val="lt1"/>
              </a:fontRef>
            </p:style>
          </p:sp>
          <p:sp>
            <p:nvSpPr>
              <p:cNvPr id="66" name="Rounded Rectangle 11"/>
              <p:cNvSpPr/>
              <p:nvPr/>
            </p:nvSpPr>
            <p:spPr>
              <a:xfrm>
                <a:off x="349472" y="286345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vi-VN" sz="2000" b="1" i="0" kern="1200" dirty="0">
                    <a:latin typeface="Arial" panose="020B0604020202020204" pitchFamily="34" charset="0"/>
                    <a:cs typeface="Arial" panose="020B0604020202020204" pitchFamily="34" charset="0"/>
                  </a:rPr>
                  <a:t>Bồi thường thiệt hại</a:t>
                </a:r>
                <a:endParaRPr lang="vi-VN" sz="2000" i="0" kern="12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359323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099" y="726455"/>
            <a:ext cx="7112901"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vi-VN" sz="1600" b="1" dirty="0">
                  <a:solidFill>
                    <a:srgbClr val="ED7D31">
                      <a:lumMod val="50000"/>
                    </a:srgbClr>
                  </a:solidFill>
                </a:rPr>
                <a:t>CHẾ TÀI DO VI PHẠM HỢP ĐỒNG</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242762"/>
            <a:ext cx="7005666"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38260D16-1BA3-4E91-A58B-F09FD13065D0}"/>
              </a:ext>
            </a:extLst>
          </p:cNvPr>
          <p:cNvGrpSpPr/>
          <p:nvPr/>
        </p:nvGrpSpPr>
        <p:grpSpPr>
          <a:xfrm>
            <a:off x="1524000" y="2476030"/>
            <a:ext cx="6096000" cy="1159801"/>
            <a:chOff x="1524000" y="2476030"/>
            <a:chExt cx="6096000" cy="1159801"/>
          </a:xfrm>
        </p:grpSpPr>
        <p:sp>
          <p:nvSpPr>
            <p:cNvPr id="58" name="Rectangle 57"/>
            <p:cNvSpPr/>
            <p:nvPr/>
          </p:nvSpPr>
          <p:spPr>
            <a:xfrm>
              <a:off x="1524000" y="2933591"/>
              <a:ext cx="6096000" cy="702240"/>
            </a:xfrm>
            <a:prstGeom prst="rect">
              <a:avLst/>
            </a:prstGeom>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27" name="Group 26"/>
            <p:cNvGrpSpPr/>
            <p:nvPr/>
          </p:nvGrpSpPr>
          <p:grpSpPr>
            <a:xfrm>
              <a:off x="1783829" y="2476030"/>
              <a:ext cx="4410635" cy="843400"/>
              <a:chOff x="304800" y="6459"/>
              <a:chExt cx="4267200" cy="915120"/>
            </a:xfrm>
          </p:grpSpPr>
          <p:sp>
            <p:nvSpPr>
              <p:cNvPr id="28" name="Rounded Rectangle 27"/>
              <p:cNvSpPr/>
              <p:nvPr/>
            </p:nvSpPr>
            <p:spPr>
              <a:xfrm>
                <a:off x="304800" y="6459"/>
                <a:ext cx="4267200" cy="91512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Rounded Rectangle 5"/>
              <p:cNvSpPr/>
              <p:nvPr/>
            </p:nvSpPr>
            <p:spPr>
              <a:xfrm>
                <a:off x="349472" y="5113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vi-VN" sz="2000" b="1" i="0" kern="1200" dirty="0">
                    <a:latin typeface="Arial" panose="020B0604020202020204" pitchFamily="34" charset="0"/>
                    <a:cs typeface="Arial" panose="020B0604020202020204" pitchFamily="34" charset="0"/>
                  </a:rPr>
                  <a:t>Tạm ngừng thực hiện hợp đồng</a:t>
                </a:r>
                <a:endParaRPr lang="vi-VN" sz="2000" i="0" kern="1200" dirty="0">
                  <a:latin typeface="Arial" panose="020B0604020202020204" pitchFamily="34" charset="0"/>
                  <a:cs typeface="Arial" panose="020B0604020202020204" pitchFamily="34" charset="0"/>
                </a:endParaRPr>
              </a:p>
            </p:txBody>
          </p:sp>
        </p:grpSp>
      </p:grpSp>
      <p:grpSp>
        <p:nvGrpSpPr>
          <p:cNvPr id="5" name="Group 4">
            <a:extLst>
              <a:ext uri="{FF2B5EF4-FFF2-40B4-BE49-F238E27FC236}">
                <a16:creationId xmlns:a16="http://schemas.microsoft.com/office/drawing/2014/main" id="{6F6D45BD-1FFA-46BF-A8A8-108741670A24}"/>
              </a:ext>
            </a:extLst>
          </p:cNvPr>
          <p:cNvGrpSpPr/>
          <p:nvPr/>
        </p:nvGrpSpPr>
        <p:grpSpPr>
          <a:xfrm>
            <a:off x="1524000" y="3839174"/>
            <a:ext cx="6096000" cy="1184887"/>
            <a:chOff x="1524000" y="3839174"/>
            <a:chExt cx="6096000" cy="1184887"/>
          </a:xfrm>
        </p:grpSpPr>
        <p:sp>
          <p:nvSpPr>
            <p:cNvPr id="60" name="Rectangle 59"/>
            <p:cNvSpPr/>
            <p:nvPr/>
          </p:nvSpPr>
          <p:spPr>
            <a:xfrm>
              <a:off x="1524000" y="4321821"/>
              <a:ext cx="6096000" cy="702240"/>
            </a:xfrm>
            <a:prstGeom prst="rect">
              <a:avLst/>
            </a:prstGeom>
          </p:spPr>
          <p:style>
            <a:lnRef idx="2">
              <a:schemeClr val="accent2">
                <a:shade val="80000"/>
                <a:hueOff val="-240708"/>
                <a:satOff val="5083"/>
                <a:lumOff val="1354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0" name="Group 29"/>
            <p:cNvGrpSpPr/>
            <p:nvPr/>
          </p:nvGrpSpPr>
          <p:grpSpPr>
            <a:xfrm>
              <a:off x="1828800" y="3839174"/>
              <a:ext cx="4410476" cy="870729"/>
              <a:chOff x="259975" y="1457291"/>
              <a:chExt cx="4267200" cy="825776"/>
            </a:xfrm>
          </p:grpSpPr>
          <p:sp>
            <p:nvSpPr>
              <p:cNvPr id="31" name="Rounded Rectangle 30"/>
              <p:cNvSpPr/>
              <p:nvPr/>
            </p:nvSpPr>
            <p:spPr>
              <a:xfrm>
                <a:off x="259975" y="1481082"/>
                <a:ext cx="4267200" cy="770137"/>
              </a:xfrm>
              <a:prstGeom prst="roundRect">
                <a:avLst/>
              </a:pr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sp>
          <p:sp>
            <p:nvSpPr>
              <p:cNvPr id="32" name="Rounded Rectangle 4"/>
              <p:cNvSpPr/>
              <p:nvPr/>
            </p:nvSpPr>
            <p:spPr>
              <a:xfrm>
                <a:off x="291460" y="1457291"/>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vi-VN" sz="2000" b="1" i="0" kern="1200" dirty="0">
                    <a:latin typeface="Arial" panose="020B0604020202020204" pitchFamily="34" charset="0"/>
                    <a:cs typeface="Arial" panose="020B0604020202020204" pitchFamily="34" charset="0"/>
                  </a:rPr>
                  <a:t>Đình chỉ thực hiện hợp đồng</a:t>
                </a:r>
                <a:endParaRPr lang="vi-VN" sz="2000" i="0" kern="1200" dirty="0">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1736EFDC-BECF-431D-AC23-F7E22388A659}"/>
              </a:ext>
            </a:extLst>
          </p:cNvPr>
          <p:cNvGrpSpPr/>
          <p:nvPr/>
        </p:nvGrpSpPr>
        <p:grpSpPr>
          <a:xfrm>
            <a:off x="1524000" y="5261457"/>
            <a:ext cx="6096000" cy="1166259"/>
            <a:chOff x="1524000" y="5261457"/>
            <a:chExt cx="6096000" cy="1166259"/>
          </a:xfrm>
        </p:grpSpPr>
        <p:sp>
          <p:nvSpPr>
            <p:cNvPr id="62" name="Rectangle 61"/>
            <p:cNvSpPr/>
            <p:nvPr/>
          </p:nvSpPr>
          <p:spPr>
            <a:xfrm>
              <a:off x="1524000" y="5725476"/>
              <a:ext cx="6096000" cy="702240"/>
            </a:xfrm>
            <a:prstGeom prst="rect">
              <a:avLst/>
            </a:prstGeom>
          </p:spPr>
          <p:style>
            <a:lnRef idx="2">
              <a:schemeClr val="accent2">
                <a:shade val="80000"/>
                <a:hueOff val="-481415"/>
                <a:satOff val="10166"/>
                <a:lumOff val="2708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33" name="Group 32"/>
            <p:cNvGrpSpPr/>
            <p:nvPr/>
          </p:nvGrpSpPr>
          <p:grpSpPr>
            <a:xfrm>
              <a:off x="1798819" y="5261457"/>
              <a:ext cx="4509247" cy="816504"/>
              <a:chOff x="304800" y="2818780"/>
              <a:chExt cx="4267200" cy="915120"/>
            </a:xfrm>
          </p:grpSpPr>
          <p:sp>
            <p:nvSpPr>
              <p:cNvPr id="34" name="Rounded Rectangle 33"/>
              <p:cNvSpPr/>
              <p:nvPr/>
            </p:nvSpPr>
            <p:spPr>
              <a:xfrm>
                <a:off x="304800" y="2818780"/>
                <a:ext cx="4267200" cy="915120"/>
              </a:xfrm>
              <a:prstGeom prst="roundRect">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35" name="Rounded Rectangle 11"/>
              <p:cNvSpPr/>
              <p:nvPr/>
            </p:nvSpPr>
            <p:spPr>
              <a:xfrm>
                <a:off x="349472" y="286345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vi-VN" sz="2000" b="1" i="0" kern="1200" dirty="0">
                    <a:latin typeface="Arial" panose="020B0604020202020204" pitchFamily="34" charset="0"/>
                    <a:cs typeface="Arial" panose="020B0604020202020204" pitchFamily="34" charset="0"/>
                  </a:rPr>
                  <a:t>Huỷ bỏ hợp đồng</a:t>
                </a:r>
                <a:endParaRPr lang="vi-VN" sz="2000" i="0" kern="12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327293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390806"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9C15B25E-52FF-4668-862F-F53ABA6964FB}"/>
              </a:ext>
            </a:extLst>
          </p:cNvPr>
          <p:cNvSpPr/>
          <p:nvPr/>
        </p:nvSpPr>
        <p:spPr>
          <a:xfrm>
            <a:off x="3504406" y="4242709"/>
            <a:ext cx="2185970" cy="1545609"/>
          </a:xfrm>
          <a:custGeom>
            <a:avLst/>
            <a:gdLst>
              <a:gd name="connsiteX0" fmla="*/ 0 w 2081854"/>
              <a:gd name="connsiteY0" fmla="*/ 295231 h 1771349"/>
              <a:gd name="connsiteX1" fmla="*/ 295231 w 2081854"/>
              <a:gd name="connsiteY1" fmla="*/ 0 h 1771349"/>
              <a:gd name="connsiteX2" fmla="*/ 1786623 w 2081854"/>
              <a:gd name="connsiteY2" fmla="*/ 0 h 1771349"/>
              <a:gd name="connsiteX3" fmla="*/ 2081854 w 2081854"/>
              <a:gd name="connsiteY3" fmla="*/ 295231 h 1771349"/>
              <a:gd name="connsiteX4" fmla="*/ 2081854 w 2081854"/>
              <a:gd name="connsiteY4" fmla="*/ 1476118 h 1771349"/>
              <a:gd name="connsiteX5" fmla="*/ 1786623 w 2081854"/>
              <a:gd name="connsiteY5" fmla="*/ 1771349 h 1771349"/>
              <a:gd name="connsiteX6" fmla="*/ 295231 w 2081854"/>
              <a:gd name="connsiteY6" fmla="*/ 1771349 h 1771349"/>
              <a:gd name="connsiteX7" fmla="*/ 0 w 2081854"/>
              <a:gd name="connsiteY7" fmla="*/ 1476118 h 1771349"/>
              <a:gd name="connsiteX8" fmla="*/ 0 w 2081854"/>
              <a:gd name="connsiteY8" fmla="*/ 295231 h 177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1854" h="1771349">
                <a:moveTo>
                  <a:pt x="0" y="295231"/>
                </a:moveTo>
                <a:cubicBezTo>
                  <a:pt x="0" y="132179"/>
                  <a:pt x="132179" y="0"/>
                  <a:pt x="295231" y="0"/>
                </a:cubicBezTo>
                <a:lnTo>
                  <a:pt x="1786623" y="0"/>
                </a:lnTo>
                <a:cubicBezTo>
                  <a:pt x="1949675" y="0"/>
                  <a:pt x="2081854" y="132179"/>
                  <a:pt x="2081854" y="295231"/>
                </a:cubicBezTo>
                <a:lnTo>
                  <a:pt x="2081854" y="1476118"/>
                </a:lnTo>
                <a:cubicBezTo>
                  <a:pt x="2081854" y="1639170"/>
                  <a:pt x="1949675" y="1771349"/>
                  <a:pt x="1786623" y="1771349"/>
                </a:cubicBezTo>
                <a:lnTo>
                  <a:pt x="295231" y="1771349"/>
                </a:lnTo>
                <a:cubicBezTo>
                  <a:pt x="132179" y="1771349"/>
                  <a:pt x="0" y="1639170"/>
                  <a:pt x="0" y="1476118"/>
                </a:cubicBezTo>
                <a:lnTo>
                  <a:pt x="0" y="295231"/>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2030" tIns="122030" rIns="122030" bIns="12203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NGUYÊN TẮC THỰC HIỆN HỢP ĐỒNG MUA BÁN HÀNG HÓA</a:t>
            </a:r>
            <a:r>
              <a:rPr lang="vi-VN" sz="1400" b="1" kern="1200" dirty="0">
                <a:latin typeface="Arial" panose="020B0604020202020204" pitchFamily="34" charset="0"/>
                <a:cs typeface="Arial" panose="020B0604020202020204" pitchFamily="34" charset="0"/>
              </a:rPr>
              <a:t>z</a:t>
            </a:r>
            <a:endParaRPr lang="en-US" sz="1400" kern="12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35655639-5C81-4698-99D7-C85C316F452E}"/>
              </a:ext>
            </a:extLst>
          </p:cNvPr>
          <p:cNvGrpSpPr/>
          <p:nvPr/>
        </p:nvGrpSpPr>
        <p:grpSpPr>
          <a:xfrm>
            <a:off x="3504406" y="2562330"/>
            <a:ext cx="2185971" cy="1680379"/>
            <a:chOff x="3504406" y="2562330"/>
            <a:chExt cx="2185971" cy="1680379"/>
          </a:xfrm>
        </p:grpSpPr>
        <p:sp>
          <p:nvSpPr>
            <p:cNvPr id="10" name="Freeform: Shape 9">
              <a:extLst>
                <a:ext uri="{FF2B5EF4-FFF2-40B4-BE49-F238E27FC236}">
                  <a16:creationId xmlns:a16="http://schemas.microsoft.com/office/drawing/2014/main" id="{437BE24A-C767-4F8C-A48C-3FCAD04DD6EB}"/>
                </a:ext>
              </a:extLst>
            </p:cNvPr>
            <p:cNvSpPr/>
            <p:nvPr/>
          </p:nvSpPr>
          <p:spPr>
            <a:xfrm>
              <a:off x="3504406" y="2562330"/>
              <a:ext cx="2185971" cy="1370327"/>
            </a:xfrm>
            <a:custGeom>
              <a:avLst/>
              <a:gdLst>
                <a:gd name="connsiteX0" fmla="*/ 0 w 2185971"/>
                <a:gd name="connsiteY0" fmla="*/ 291496 h 1748943"/>
                <a:gd name="connsiteX1" fmla="*/ 291496 w 2185971"/>
                <a:gd name="connsiteY1" fmla="*/ 0 h 1748943"/>
                <a:gd name="connsiteX2" fmla="*/ 1894475 w 2185971"/>
                <a:gd name="connsiteY2" fmla="*/ 0 h 1748943"/>
                <a:gd name="connsiteX3" fmla="*/ 2185971 w 2185971"/>
                <a:gd name="connsiteY3" fmla="*/ 291496 h 1748943"/>
                <a:gd name="connsiteX4" fmla="*/ 2185971 w 2185971"/>
                <a:gd name="connsiteY4" fmla="*/ 1457447 h 1748943"/>
                <a:gd name="connsiteX5" fmla="*/ 1894475 w 2185971"/>
                <a:gd name="connsiteY5" fmla="*/ 1748943 h 1748943"/>
                <a:gd name="connsiteX6" fmla="*/ 291496 w 2185971"/>
                <a:gd name="connsiteY6" fmla="*/ 1748943 h 1748943"/>
                <a:gd name="connsiteX7" fmla="*/ 0 w 2185971"/>
                <a:gd name="connsiteY7" fmla="*/ 1457447 h 1748943"/>
                <a:gd name="connsiteX8" fmla="*/ 0 w 2185971"/>
                <a:gd name="connsiteY8" fmla="*/ 291496 h 174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971" h="1748943">
                  <a:moveTo>
                    <a:pt x="0" y="291496"/>
                  </a:moveTo>
                  <a:cubicBezTo>
                    <a:pt x="0" y="130507"/>
                    <a:pt x="130507" y="0"/>
                    <a:pt x="291496" y="0"/>
                  </a:cubicBezTo>
                  <a:lnTo>
                    <a:pt x="1894475" y="0"/>
                  </a:lnTo>
                  <a:cubicBezTo>
                    <a:pt x="2055464" y="0"/>
                    <a:pt x="2185971" y="130507"/>
                    <a:pt x="2185971" y="291496"/>
                  </a:cubicBezTo>
                  <a:lnTo>
                    <a:pt x="2185971" y="1457447"/>
                  </a:lnTo>
                  <a:cubicBezTo>
                    <a:pt x="2185971" y="1618436"/>
                    <a:pt x="2055464" y="1748943"/>
                    <a:pt x="1894475" y="1748943"/>
                  </a:cubicBezTo>
                  <a:lnTo>
                    <a:pt x="291496" y="1748943"/>
                  </a:lnTo>
                  <a:cubicBezTo>
                    <a:pt x="130507" y="1748943"/>
                    <a:pt x="0" y="1618436"/>
                    <a:pt x="0" y="1457447"/>
                  </a:cubicBezTo>
                  <a:lnTo>
                    <a:pt x="0" y="2914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476" tIns="123476" rIns="123476" bIns="123476" numCol="1" spcCol="1270" anchor="ctr" anchorCtr="0">
              <a:noAutofit/>
            </a:bodyPr>
            <a:lstStyle/>
            <a:p>
              <a:pPr marL="0" lvl="0" indent="0" algn="ctr" defTabSz="666750">
                <a:lnSpc>
                  <a:spcPct val="90000"/>
                </a:lnSpc>
                <a:spcBef>
                  <a:spcPct val="0"/>
                </a:spcBef>
                <a:spcAft>
                  <a:spcPct val="35000"/>
                </a:spcAft>
                <a:buNone/>
              </a:pPr>
              <a:r>
                <a:rPr lang="vi-VN" sz="1400" kern="1200" dirty="0">
                  <a:solidFill>
                    <a:schemeClr val="bg1"/>
                  </a:solidFill>
                  <a:latin typeface="Arial" panose="020B0604020202020204" pitchFamily="34" charset="0"/>
                  <a:cs typeface="Arial" panose="020B0604020202020204" pitchFamily="34" charset="0"/>
                </a:rPr>
                <a:t>Thực hiện đúng hợp đồng, đúng đối tượng, chất lượng, số lượng chủng loại, thời hạn, phương thức và các thỏa thuận khác</a:t>
              </a:r>
            </a:p>
          </p:txBody>
        </p:sp>
        <p:cxnSp>
          <p:nvCxnSpPr>
            <p:cNvPr id="17" name="Straight Connector 16">
              <a:extLst>
                <a:ext uri="{FF2B5EF4-FFF2-40B4-BE49-F238E27FC236}">
                  <a16:creationId xmlns:a16="http://schemas.microsoft.com/office/drawing/2014/main" id="{E3673178-CE16-45E5-999E-53382B39DAB1}"/>
                </a:ext>
              </a:extLst>
            </p:cNvPr>
            <p:cNvCxnSpPr>
              <a:cxnSpLocks/>
            </p:cNvCxnSpPr>
            <p:nvPr/>
          </p:nvCxnSpPr>
          <p:spPr>
            <a:xfrm>
              <a:off x="4572000" y="3932658"/>
              <a:ext cx="0" cy="31005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EF0E82F6-D91A-43C3-96FC-216C23E09BD6}"/>
              </a:ext>
            </a:extLst>
          </p:cNvPr>
          <p:cNvGrpSpPr/>
          <p:nvPr/>
        </p:nvGrpSpPr>
        <p:grpSpPr>
          <a:xfrm>
            <a:off x="995144" y="4520841"/>
            <a:ext cx="2495267" cy="1466580"/>
            <a:chOff x="995144" y="4520841"/>
            <a:chExt cx="2495267" cy="1466580"/>
          </a:xfrm>
        </p:grpSpPr>
        <p:sp>
          <p:nvSpPr>
            <p:cNvPr id="15" name="Freeform: Shape 14">
              <a:extLst>
                <a:ext uri="{FF2B5EF4-FFF2-40B4-BE49-F238E27FC236}">
                  <a16:creationId xmlns:a16="http://schemas.microsoft.com/office/drawing/2014/main" id="{6DCD1E59-3EB9-47A5-89F5-54C9A11DDF08}"/>
                </a:ext>
              </a:extLst>
            </p:cNvPr>
            <p:cNvSpPr/>
            <p:nvPr/>
          </p:nvSpPr>
          <p:spPr>
            <a:xfrm>
              <a:off x="995144" y="4520841"/>
              <a:ext cx="2081854" cy="1466580"/>
            </a:xfrm>
            <a:custGeom>
              <a:avLst/>
              <a:gdLst>
                <a:gd name="connsiteX0" fmla="*/ 0 w 2099289"/>
                <a:gd name="connsiteY0" fmla="*/ 334118 h 2004669"/>
                <a:gd name="connsiteX1" fmla="*/ 334118 w 2099289"/>
                <a:gd name="connsiteY1" fmla="*/ 0 h 2004669"/>
                <a:gd name="connsiteX2" fmla="*/ 1765171 w 2099289"/>
                <a:gd name="connsiteY2" fmla="*/ 0 h 2004669"/>
                <a:gd name="connsiteX3" fmla="*/ 2099289 w 2099289"/>
                <a:gd name="connsiteY3" fmla="*/ 334118 h 2004669"/>
                <a:gd name="connsiteX4" fmla="*/ 2099289 w 2099289"/>
                <a:gd name="connsiteY4" fmla="*/ 1670551 h 2004669"/>
                <a:gd name="connsiteX5" fmla="*/ 1765171 w 2099289"/>
                <a:gd name="connsiteY5" fmla="*/ 2004669 h 2004669"/>
                <a:gd name="connsiteX6" fmla="*/ 334118 w 2099289"/>
                <a:gd name="connsiteY6" fmla="*/ 2004669 h 2004669"/>
                <a:gd name="connsiteX7" fmla="*/ 0 w 2099289"/>
                <a:gd name="connsiteY7" fmla="*/ 1670551 h 2004669"/>
                <a:gd name="connsiteX8" fmla="*/ 0 w 2099289"/>
                <a:gd name="connsiteY8" fmla="*/ 334118 h 200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89" h="2004669">
                  <a:moveTo>
                    <a:pt x="0" y="334118"/>
                  </a:moveTo>
                  <a:cubicBezTo>
                    <a:pt x="0" y="149590"/>
                    <a:pt x="149590" y="0"/>
                    <a:pt x="334118" y="0"/>
                  </a:cubicBezTo>
                  <a:lnTo>
                    <a:pt x="1765171" y="0"/>
                  </a:lnTo>
                  <a:cubicBezTo>
                    <a:pt x="1949699" y="0"/>
                    <a:pt x="2099289" y="149590"/>
                    <a:pt x="2099289" y="334118"/>
                  </a:cubicBezTo>
                  <a:lnTo>
                    <a:pt x="2099289" y="1670551"/>
                  </a:lnTo>
                  <a:cubicBezTo>
                    <a:pt x="2099289" y="1855079"/>
                    <a:pt x="1949699" y="2004669"/>
                    <a:pt x="1765171" y="2004669"/>
                  </a:cubicBezTo>
                  <a:lnTo>
                    <a:pt x="334118" y="2004669"/>
                  </a:lnTo>
                  <a:cubicBezTo>
                    <a:pt x="149590" y="2004669"/>
                    <a:pt x="0" y="1855079"/>
                    <a:pt x="0" y="1670551"/>
                  </a:cubicBezTo>
                  <a:lnTo>
                    <a:pt x="0" y="3341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040" tIns="141040" rIns="141040" bIns="141040" numCol="1" spcCol="1270" anchor="ctr" anchorCtr="0">
              <a:noAutofit/>
            </a:bodyPr>
            <a:lstStyle/>
            <a:p>
              <a:pPr marL="0" lvl="0" indent="0" algn="ctr" defTabSz="755650">
                <a:lnSpc>
                  <a:spcPct val="90000"/>
                </a:lnSpc>
                <a:spcBef>
                  <a:spcPct val="0"/>
                </a:spcBef>
                <a:spcAft>
                  <a:spcPct val="35000"/>
                </a:spcAft>
                <a:buNone/>
              </a:pPr>
              <a:r>
                <a:rPr lang="vi-VN" sz="1400" kern="1200" dirty="0">
                  <a:solidFill>
                    <a:schemeClr val="bg1"/>
                  </a:solidFill>
                  <a:latin typeface="Arial" panose="020B0604020202020204" pitchFamily="34" charset="0"/>
                  <a:cs typeface="Arial" panose="020B0604020202020204" pitchFamily="34" charset="0"/>
                </a:rPr>
                <a:t>Thực hiện một cách trung thực, theo tinh thần hợp tác và có lợi nhất cho các bên, đảm bảo tin cậy lẫn nhau</a:t>
              </a:r>
            </a:p>
          </p:txBody>
        </p:sp>
        <p:cxnSp>
          <p:nvCxnSpPr>
            <p:cNvPr id="20" name="Straight Connector 19">
              <a:extLst>
                <a:ext uri="{FF2B5EF4-FFF2-40B4-BE49-F238E27FC236}">
                  <a16:creationId xmlns:a16="http://schemas.microsoft.com/office/drawing/2014/main" id="{A36C9D0D-358E-457A-85F3-40468D975CB9}"/>
                </a:ext>
              </a:extLst>
            </p:cNvPr>
            <p:cNvCxnSpPr>
              <a:cxnSpLocks/>
            </p:cNvCxnSpPr>
            <p:nvPr/>
          </p:nvCxnSpPr>
          <p:spPr>
            <a:xfrm flipV="1">
              <a:off x="3063746" y="4953718"/>
              <a:ext cx="426665" cy="42666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18A96806-3B29-45EE-8BF2-8DFC71AD34B9}"/>
              </a:ext>
            </a:extLst>
          </p:cNvPr>
          <p:cNvGrpSpPr/>
          <p:nvPr/>
        </p:nvGrpSpPr>
        <p:grpSpPr>
          <a:xfrm>
            <a:off x="5676381" y="4516398"/>
            <a:ext cx="2460503" cy="1471023"/>
            <a:chOff x="5676381" y="4516398"/>
            <a:chExt cx="2460503" cy="1471023"/>
          </a:xfrm>
        </p:grpSpPr>
        <p:sp>
          <p:nvSpPr>
            <p:cNvPr id="13" name="Freeform: Shape 12">
              <a:extLst>
                <a:ext uri="{FF2B5EF4-FFF2-40B4-BE49-F238E27FC236}">
                  <a16:creationId xmlns:a16="http://schemas.microsoft.com/office/drawing/2014/main" id="{4AB77BF5-9490-48C5-96F9-2C74AD4F1AF1}"/>
                </a:ext>
              </a:extLst>
            </p:cNvPr>
            <p:cNvSpPr/>
            <p:nvPr/>
          </p:nvSpPr>
          <p:spPr>
            <a:xfrm>
              <a:off x="6089794" y="4516398"/>
              <a:ext cx="2047090" cy="1471023"/>
            </a:xfrm>
            <a:custGeom>
              <a:avLst/>
              <a:gdLst>
                <a:gd name="connsiteX0" fmla="*/ 0 w 2047090"/>
                <a:gd name="connsiteY0" fmla="*/ 300290 h 1801705"/>
                <a:gd name="connsiteX1" fmla="*/ 300290 w 2047090"/>
                <a:gd name="connsiteY1" fmla="*/ 0 h 1801705"/>
                <a:gd name="connsiteX2" fmla="*/ 1746800 w 2047090"/>
                <a:gd name="connsiteY2" fmla="*/ 0 h 1801705"/>
                <a:gd name="connsiteX3" fmla="*/ 2047090 w 2047090"/>
                <a:gd name="connsiteY3" fmla="*/ 300290 h 1801705"/>
                <a:gd name="connsiteX4" fmla="*/ 2047090 w 2047090"/>
                <a:gd name="connsiteY4" fmla="*/ 1501415 h 1801705"/>
                <a:gd name="connsiteX5" fmla="*/ 1746800 w 2047090"/>
                <a:gd name="connsiteY5" fmla="*/ 1801705 h 1801705"/>
                <a:gd name="connsiteX6" fmla="*/ 300290 w 2047090"/>
                <a:gd name="connsiteY6" fmla="*/ 1801705 h 1801705"/>
                <a:gd name="connsiteX7" fmla="*/ 0 w 2047090"/>
                <a:gd name="connsiteY7" fmla="*/ 1501415 h 1801705"/>
                <a:gd name="connsiteX8" fmla="*/ 0 w 2047090"/>
                <a:gd name="connsiteY8" fmla="*/ 300290 h 180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7090" h="1801705">
                  <a:moveTo>
                    <a:pt x="0" y="300290"/>
                  </a:moveTo>
                  <a:cubicBezTo>
                    <a:pt x="0" y="134444"/>
                    <a:pt x="134444" y="0"/>
                    <a:pt x="300290" y="0"/>
                  </a:cubicBezTo>
                  <a:lnTo>
                    <a:pt x="1746800" y="0"/>
                  </a:lnTo>
                  <a:cubicBezTo>
                    <a:pt x="1912646" y="0"/>
                    <a:pt x="2047090" y="134444"/>
                    <a:pt x="2047090" y="300290"/>
                  </a:cubicBezTo>
                  <a:lnTo>
                    <a:pt x="2047090" y="1501415"/>
                  </a:lnTo>
                  <a:cubicBezTo>
                    <a:pt x="2047090" y="1667261"/>
                    <a:pt x="1912646" y="1801705"/>
                    <a:pt x="1746800" y="1801705"/>
                  </a:cubicBezTo>
                  <a:lnTo>
                    <a:pt x="300290" y="1801705"/>
                  </a:lnTo>
                  <a:cubicBezTo>
                    <a:pt x="134444" y="1801705"/>
                    <a:pt x="0" y="1667261"/>
                    <a:pt x="0" y="1501415"/>
                  </a:cubicBezTo>
                  <a:lnTo>
                    <a:pt x="0" y="30029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052" tIns="126052" rIns="126052" bIns="126052" numCol="1" spcCol="1270" anchor="ctr" anchorCtr="0">
              <a:noAutofit/>
            </a:bodyPr>
            <a:lstStyle/>
            <a:p>
              <a:pPr marL="0" lvl="0" indent="0" algn="ctr" defTabSz="666750">
                <a:lnSpc>
                  <a:spcPct val="90000"/>
                </a:lnSpc>
                <a:spcBef>
                  <a:spcPct val="0"/>
                </a:spcBef>
                <a:spcAft>
                  <a:spcPct val="35000"/>
                </a:spcAft>
                <a:buNone/>
              </a:pPr>
              <a:r>
                <a:rPr lang="vi-VN" sz="1400" kern="1200" dirty="0">
                  <a:latin typeface="Arial" panose="020B0604020202020204" pitchFamily="34" charset="0"/>
                  <a:cs typeface="Arial" panose="020B0604020202020204" pitchFamily="34" charset="0"/>
                </a:rPr>
                <a:t>Không được xâm phạm đến lợi ích của Nhà nước, lợi ích công cộng, quyền lợi ích hợp pháp của người khác</a:t>
              </a:r>
            </a:p>
          </p:txBody>
        </p:sp>
        <p:cxnSp>
          <p:nvCxnSpPr>
            <p:cNvPr id="24" name="Straight Connector 23">
              <a:extLst>
                <a:ext uri="{FF2B5EF4-FFF2-40B4-BE49-F238E27FC236}">
                  <a16:creationId xmlns:a16="http://schemas.microsoft.com/office/drawing/2014/main" id="{30D69C76-A58C-444A-83B1-E558FA580F2F}"/>
                </a:ext>
              </a:extLst>
            </p:cNvPr>
            <p:cNvCxnSpPr>
              <a:cxnSpLocks/>
            </p:cNvCxnSpPr>
            <p:nvPr/>
          </p:nvCxnSpPr>
          <p:spPr>
            <a:xfrm flipH="1" flipV="1">
              <a:off x="5676381" y="4953717"/>
              <a:ext cx="426666" cy="42666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DD59EE9-6F73-40AD-B075-CE735F712C1C}"/>
              </a:ext>
            </a:extLst>
          </p:cNvPr>
          <p:cNvGrpSpPr/>
          <p:nvPr/>
        </p:nvGrpSpPr>
        <p:grpSpPr>
          <a:xfrm>
            <a:off x="720877" y="1683614"/>
            <a:ext cx="8225898" cy="862366"/>
            <a:chOff x="720877" y="1584999"/>
            <a:chExt cx="8225898" cy="862366"/>
          </a:xfrm>
        </p:grpSpPr>
        <p:sp>
          <p:nvSpPr>
            <p:cNvPr id="34" name="TextBox 33">
              <a:extLst>
                <a:ext uri="{FF2B5EF4-FFF2-40B4-BE49-F238E27FC236}">
                  <a16:creationId xmlns:a16="http://schemas.microsoft.com/office/drawing/2014/main" id="{38C3F70F-351A-4599-8EB8-10E9ADA30891}"/>
                </a:ext>
              </a:extLst>
            </p:cNvPr>
            <p:cNvSpPr txBox="1"/>
            <p:nvPr/>
          </p:nvSpPr>
          <p:spPr>
            <a:xfrm>
              <a:off x="1454110" y="1794480"/>
              <a:ext cx="7492665" cy="338554"/>
            </a:xfrm>
            <a:prstGeom prst="rect">
              <a:avLst/>
            </a:prstGeom>
            <a:noFill/>
          </p:spPr>
          <p:txBody>
            <a:bodyPr wrap="square" rtlCol="0">
              <a:spAutoFit/>
            </a:bodyPr>
            <a:lstStyle/>
            <a:p>
              <a:r>
                <a:rPr lang="vi-VN" sz="1600" b="1" dirty="0">
                  <a:solidFill>
                    <a:srgbClr val="ED7D31">
                      <a:lumMod val="50000"/>
                    </a:srgbClr>
                  </a:solidFill>
                </a:rPr>
                <a:t>THỰC HIỆN HỢP ĐỒNG MUA BÁN HÀNG HÓA</a:t>
              </a:r>
              <a:endParaRPr lang="en-US" sz="1600" b="1" dirty="0">
                <a:solidFill>
                  <a:srgbClr val="ED7D31">
                    <a:lumMod val="50000"/>
                  </a:srgbClr>
                </a:solidFill>
              </a:endParaRPr>
            </a:p>
          </p:txBody>
        </p:sp>
        <p:pic>
          <p:nvPicPr>
            <p:cNvPr id="35" name="Picture 34">
              <a:extLst>
                <a:ext uri="{FF2B5EF4-FFF2-40B4-BE49-F238E27FC236}">
                  <a16:creationId xmlns:a16="http://schemas.microsoft.com/office/drawing/2014/main" id="{042F5D77-2A69-40F5-A1A8-E2D593512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46" name="Google Shape;829;p125">
            <a:extLst>
              <a:ext uri="{FF2B5EF4-FFF2-40B4-BE49-F238E27FC236}">
                <a16:creationId xmlns:a16="http://schemas.microsoft.com/office/drawing/2014/main" id="{DBD93AE6-0FD5-41A4-9F1A-1EE27C9597FA}"/>
              </a:ext>
            </a:extLst>
          </p:cNvPr>
          <p:cNvCxnSpPr/>
          <p:nvPr/>
        </p:nvCxnSpPr>
        <p:spPr>
          <a:xfrm>
            <a:off x="1557410" y="2242762"/>
            <a:ext cx="7005666" cy="0"/>
          </a:xfrm>
          <a:prstGeom prst="straightConnector1">
            <a:avLst/>
          </a:prstGeom>
          <a:noFill/>
          <a:ln w="9525" cap="flat" cmpd="sng">
            <a:solidFill>
              <a:schemeClr val="dk1"/>
            </a:solidFill>
            <a:prstDash val="dot"/>
            <a:miter lim="800000"/>
            <a:headEnd type="none" w="sm" len="sm"/>
            <a:tailEnd type="none" w="sm" len="sm"/>
          </a:ln>
        </p:spPr>
      </p:cxnSp>
    </p:spTree>
    <p:extLst>
      <p:ext uri="{BB962C8B-B14F-4D97-AF65-F5344CB8AC3E}">
        <p14:creationId xmlns:p14="http://schemas.microsoft.com/office/powerpoint/2010/main" val="2485344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363912"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vi-VN" sz="1600" b="1" dirty="0">
                  <a:solidFill>
                    <a:srgbClr val="ED7D31">
                      <a:lumMod val="50000"/>
                    </a:srgbClr>
                  </a:solidFill>
                </a:rPr>
                <a:t>THỰC HIỆN HỢP ĐỒNG MUA BÁN HÀNG HÓA</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242762"/>
            <a:ext cx="7005666"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Rectangle 45"/>
          <p:cNvSpPr/>
          <p:nvPr/>
        </p:nvSpPr>
        <p:spPr>
          <a:xfrm>
            <a:off x="1524000" y="2383150"/>
            <a:ext cx="6096000" cy="12192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a:latin typeface="Aarial"/>
                <a:cs typeface="Times New Roman" panose="02020603050405020304" pitchFamily="18" charset="0"/>
              </a:rPr>
              <a:t>NGUYÊ TẮC THỰC HIỆN HỢP ĐỒNG MUA BÁN HÀNG HÓA</a:t>
            </a:r>
            <a:endParaRPr lang="en-US" sz="2000" kern="1200" dirty="0">
              <a:latin typeface="Aarial"/>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3500206511"/>
              </p:ext>
            </p:extLst>
          </p:nvPr>
        </p:nvGraphicFramePr>
        <p:xfrm>
          <a:off x="0" y="2441130"/>
          <a:ext cx="9144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273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45618"/>
            <a:ext cx="8229600" cy="1095904"/>
          </a:xfrm>
        </p:spPr>
        <p:txBody>
          <a:bodyPr/>
          <a:lstStyle/>
          <a:p>
            <a:r>
              <a:rPr lang="en-US" sz="2800" dirty="0">
                <a:solidFill>
                  <a:schemeClr val="accent5">
                    <a:lumMod val="75000"/>
                  </a:schemeClr>
                </a:solidFill>
              </a:rPr>
              <a:t> </a:t>
            </a:r>
          </a:p>
        </p:txBody>
      </p:sp>
      <p:sp>
        <p:nvSpPr>
          <p:cNvPr id="9" name="Rectangle 8"/>
          <p:cNvSpPr/>
          <p:nvPr/>
        </p:nvSpPr>
        <p:spPr>
          <a:xfrm>
            <a:off x="1887721" y="533400"/>
            <a:ext cx="5257722" cy="584775"/>
          </a:xfrm>
          <a:prstGeom prst="rect">
            <a:avLst/>
          </a:prstGeom>
          <a:noFill/>
        </p:spPr>
        <p:txBody>
          <a:bodyPr wrap="none" lIns="91440" tIns="45720" rIns="91440" bIns="45720">
            <a:spAutoFit/>
          </a:bodyPr>
          <a:lstStyle/>
          <a:p>
            <a:pPr algn="ctr"/>
            <a:r>
              <a:rPr lang="en-US" sz="3200" b="1" dirty="0">
                <a:ln w="1905"/>
                <a:solidFill>
                  <a:srgbClr val="964305">
                    <a:lumMod val="75000"/>
                  </a:srgb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THÔNG TIN GIẢNG VIÊN </a:t>
            </a:r>
          </a:p>
        </p:txBody>
      </p:sp>
      <p:graphicFrame>
        <p:nvGraphicFramePr>
          <p:cNvPr id="10" name="Diagram 9"/>
          <p:cNvGraphicFramePr/>
          <p:nvPr>
            <p:extLst>
              <p:ext uri="{D42A27DB-BD31-4B8C-83A1-F6EECF244321}">
                <p14:modId xmlns:p14="http://schemas.microsoft.com/office/powerpoint/2010/main" val="491051926"/>
              </p:ext>
            </p:extLst>
          </p:nvPr>
        </p:nvGraphicFramePr>
        <p:xfrm>
          <a:off x="502920" y="1397000"/>
          <a:ext cx="787908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245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417700"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pPr algn="just"/>
              <a:r>
                <a:rPr lang="vi-VN" sz="1600" b="1" dirty="0">
                  <a:solidFill>
                    <a:srgbClr val="ED7D31">
                      <a:lumMod val="50000"/>
                    </a:srgbClr>
                  </a:solidFill>
                  <a:cs typeface="Times New Roman" panose="02020603050405020304" pitchFamily="18" charset="0"/>
                </a:rPr>
                <a:t>GIẢI QUYẾT TRANH CHẤP KHI VI PHẠM HỢP ĐỒNG MUA BÁN HÀNG HÓA</a:t>
              </a:r>
              <a:endParaRPr lang="en-US" sz="1600" b="1" dirty="0">
                <a:solidFill>
                  <a:srgbClr val="ED7D31">
                    <a:lumMod val="50000"/>
                  </a:srgbClr>
                </a:solidFill>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a:cxnSpLocks/>
          </p:cNvCxnSpPr>
          <p:nvPr/>
        </p:nvCxnSpPr>
        <p:spPr>
          <a:xfrm>
            <a:off x="1557410" y="2229510"/>
            <a:ext cx="7202277"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ED3DFB6C-8615-40D4-BC62-3FF71A452852}"/>
              </a:ext>
            </a:extLst>
          </p:cNvPr>
          <p:cNvGrpSpPr/>
          <p:nvPr/>
        </p:nvGrpSpPr>
        <p:grpSpPr>
          <a:xfrm>
            <a:off x="1388314" y="2409943"/>
            <a:ext cx="1985367" cy="1333106"/>
            <a:chOff x="1388314" y="2409943"/>
            <a:chExt cx="1985367" cy="1333106"/>
          </a:xfrm>
        </p:grpSpPr>
        <p:grpSp>
          <p:nvGrpSpPr>
            <p:cNvPr id="26" name="Group 25"/>
            <p:cNvGrpSpPr/>
            <p:nvPr/>
          </p:nvGrpSpPr>
          <p:grpSpPr>
            <a:xfrm>
              <a:off x="1388314" y="2409943"/>
              <a:ext cx="1985367" cy="1333106"/>
              <a:chOff x="68837" y="699167"/>
              <a:chExt cx="1985367" cy="2665665"/>
            </a:xfrm>
          </p:grpSpPr>
          <p:sp>
            <p:nvSpPr>
              <p:cNvPr id="51" name="Rounded Rectangle 50"/>
              <p:cNvSpPr/>
              <p:nvPr/>
            </p:nvSpPr>
            <p:spPr>
              <a:xfrm>
                <a:off x="68837" y="699167"/>
                <a:ext cx="1985367" cy="2665665"/>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ounded Rectangle 4"/>
              <p:cNvSpPr/>
              <p:nvPr/>
            </p:nvSpPr>
            <p:spPr>
              <a:xfrm rot="16200000">
                <a:off x="-825548" y="1593553"/>
                <a:ext cx="2185845"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p:txBody>
          </p:sp>
        </p:grpSp>
        <p:grpSp>
          <p:nvGrpSpPr>
            <p:cNvPr id="27" name="Group 26"/>
            <p:cNvGrpSpPr/>
            <p:nvPr/>
          </p:nvGrpSpPr>
          <p:grpSpPr>
            <a:xfrm>
              <a:off x="1785387" y="2674988"/>
              <a:ext cx="1479098" cy="1067787"/>
              <a:chOff x="465910" y="699167"/>
              <a:chExt cx="1479098" cy="2665665"/>
            </a:xfrm>
          </p:grpSpPr>
          <p:sp>
            <p:nvSpPr>
              <p:cNvPr id="49" name="Rectangle 48"/>
              <p:cNvSpPr/>
              <p:nvPr/>
            </p:nvSpPr>
            <p:spPr>
              <a:xfrm>
                <a:off x="465910" y="699167"/>
                <a:ext cx="1479098" cy="266566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Rectangle 49"/>
              <p:cNvSpPr/>
              <p:nvPr/>
            </p:nvSpPr>
            <p:spPr>
              <a:xfrm>
                <a:off x="465910" y="699167"/>
                <a:ext cx="1479098" cy="11186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vi-VN" sz="1400" b="1" kern="1200" dirty="0">
                    <a:latin typeface="Arial" panose="020B0604020202020204" pitchFamily="34" charset="0"/>
                    <a:cs typeface="Arial" panose="020B0604020202020204" pitchFamily="34" charset="0"/>
                  </a:rPr>
                  <a:t>Phương thức thương lượng, hòa giải</a:t>
                </a:r>
                <a:endParaRPr lang="vi-VN" sz="1400" kern="1200" dirty="0">
                  <a:latin typeface="Arial" panose="020B0604020202020204" pitchFamily="34" charset="0"/>
                  <a:cs typeface="Arial" panose="020B0604020202020204" pitchFamily="34" charset="0"/>
                </a:endParaRPr>
              </a:p>
            </p:txBody>
          </p:sp>
        </p:grpSp>
      </p:grpSp>
      <p:grpSp>
        <p:nvGrpSpPr>
          <p:cNvPr id="5" name="Group 4">
            <a:extLst>
              <a:ext uri="{FF2B5EF4-FFF2-40B4-BE49-F238E27FC236}">
                <a16:creationId xmlns:a16="http://schemas.microsoft.com/office/drawing/2014/main" id="{089289B0-995F-417A-9470-BF3EA73B2151}"/>
              </a:ext>
            </a:extLst>
          </p:cNvPr>
          <p:cNvGrpSpPr/>
          <p:nvPr/>
        </p:nvGrpSpPr>
        <p:grpSpPr>
          <a:xfrm>
            <a:off x="3464443" y="2409943"/>
            <a:ext cx="1985367" cy="1337477"/>
            <a:chOff x="3464443" y="2409943"/>
            <a:chExt cx="1985367" cy="1337477"/>
          </a:xfrm>
        </p:grpSpPr>
        <p:grpSp>
          <p:nvGrpSpPr>
            <p:cNvPr id="35" name="Group 34"/>
            <p:cNvGrpSpPr/>
            <p:nvPr/>
          </p:nvGrpSpPr>
          <p:grpSpPr>
            <a:xfrm>
              <a:off x="3464443" y="2409943"/>
              <a:ext cx="1985367" cy="1332832"/>
              <a:chOff x="2055316" y="699167"/>
              <a:chExt cx="1985367" cy="2665117"/>
            </a:xfrm>
          </p:grpSpPr>
          <p:sp>
            <p:nvSpPr>
              <p:cNvPr id="47" name="Rounded Rectangle 46"/>
              <p:cNvSpPr/>
              <p:nvPr/>
            </p:nvSpPr>
            <p:spPr>
              <a:xfrm>
                <a:off x="2055316" y="699167"/>
                <a:ext cx="1985367" cy="2665117"/>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8"/>
              <p:cNvSpPr/>
              <p:nvPr/>
            </p:nvSpPr>
            <p:spPr>
              <a:xfrm rot="16200000">
                <a:off x="1161155" y="1593328"/>
                <a:ext cx="2185396"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a:p>
            </p:txBody>
          </p:sp>
        </p:grpSp>
        <p:grpSp>
          <p:nvGrpSpPr>
            <p:cNvPr id="36" name="Group 35"/>
            <p:cNvGrpSpPr/>
            <p:nvPr/>
          </p:nvGrpSpPr>
          <p:grpSpPr>
            <a:xfrm>
              <a:off x="3861516" y="2476204"/>
              <a:ext cx="1479098" cy="1271216"/>
              <a:chOff x="2452389" y="699167"/>
              <a:chExt cx="1479098" cy="3237352"/>
            </a:xfrm>
          </p:grpSpPr>
          <p:sp>
            <p:nvSpPr>
              <p:cNvPr id="44" name="Rectangle 43"/>
              <p:cNvSpPr/>
              <p:nvPr/>
            </p:nvSpPr>
            <p:spPr>
              <a:xfrm>
                <a:off x="2452389" y="699167"/>
                <a:ext cx="1479098" cy="266511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5" name="Rectangle 44"/>
              <p:cNvSpPr/>
              <p:nvPr/>
            </p:nvSpPr>
            <p:spPr>
              <a:xfrm>
                <a:off x="2452389" y="1271402"/>
                <a:ext cx="1479098" cy="26651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vi-VN" sz="1400" b="1" kern="1200" dirty="0">
                    <a:latin typeface="Arial" panose="020B0604020202020204" pitchFamily="34" charset="0"/>
                    <a:cs typeface="Arial" panose="020B0604020202020204" pitchFamily="34" charset="0"/>
                  </a:rPr>
                  <a:t>Phương thức giải quyết bởi Trọng tài</a:t>
                </a:r>
                <a:endParaRPr lang="vi-VN" sz="1400" kern="1200" dirty="0">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C36D5D25-F38F-4054-AB40-F1EF48AA8FED}"/>
              </a:ext>
            </a:extLst>
          </p:cNvPr>
          <p:cNvGrpSpPr/>
          <p:nvPr/>
        </p:nvGrpSpPr>
        <p:grpSpPr>
          <a:xfrm>
            <a:off x="5546193" y="2409942"/>
            <a:ext cx="1985367" cy="1333107"/>
            <a:chOff x="5546193" y="2409942"/>
            <a:chExt cx="1985367" cy="1333107"/>
          </a:xfrm>
        </p:grpSpPr>
        <p:grpSp>
          <p:nvGrpSpPr>
            <p:cNvPr id="37" name="Group 36"/>
            <p:cNvGrpSpPr/>
            <p:nvPr/>
          </p:nvGrpSpPr>
          <p:grpSpPr>
            <a:xfrm>
              <a:off x="5546193" y="2409943"/>
              <a:ext cx="1985367" cy="1333106"/>
              <a:chOff x="4110171" y="699167"/>
              <a:chExt cx="1985367" cy="2665665"/>
            </a:xfrm>
          </p:grpSpPr>
          <p:sp>
            <p:nvSpPr>
              <p:cNvPr id="42" name="Rounded Rectangle 41"/>
              <p:cNvSpPr/>
              <p:nvPr/>
            </p:nvSpPr>
            <p:spPr>
              <a:xfrm>
                <a:off x="4110171" y="699167"/>
                <a:ext cx="1985367" cy="2665665"/>
              </a:xfrm>
              <a:prstGeom prst="roundRect">
                <a:avLst>
                  <a:gd name="adj" fmla="val 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12"/>
              <p:cNvSpPr/>
              <p:nvPr/>
            </p:nvSpPr>
            <p:spPr>
              <a:xfrm rot="16200000">
                <a:off x="3215785" y="1593553"/>
                <a:ext cx="2185845" cy="397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a:p>
            </p:txBody>
          </p:sp>
        </p:grpSp>
        <p:grpSp>
          <p:nvGrpSpPr>
            <p:cNvPr id="38" name="Group 37"/>
            <p:cNvGrpSpPr/>
            <p:nvPr/>
          </p:nvGrpSpPr>
          <p:grpSpPr>
            <a:xfrm>
              <a:off x="5943266" y="2409942"/>
              <a:ext cx="1479098" cy="1332833"/>
              <a:chOff x="4507244" y="699167"/>
              <a:chExt cx="1479098" cy="2665665"/>
            </a:xfrm>
          </p:grpSpPr>
          <p:sp>
            <p:nvSpPr>
              <p:cNvPr id="39" name="Rectangle 38"/>
              <p:cNvSpPr/>
              <p:nvPr/>
            </p:nvSpPr>
            <p:spPr>
              <a:xfrm>
                <a:off x="4507244" y="699167"/>
                <a:ext cx="1479098" cy="266566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ectangle 39"/>
              <p:cNvSpPr/>
              <p:nvPr/>
            </p:nvSpPr>
            <p:spPr>
              <a:xfrm>
                <a:off x="4507244" y="937703"/>
                <a:ext cx="1479098" cy="13328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vi-VN" sz="1400" b="1" kern="1200" dirty="0">
                    <a:latin typeface="Arial" panose="020B0604020202020204" pitchFamily="34" charset="0"/>
                    <a:cs typeface="Arial" panose="020B0604020202020204" pitchFamily="34" charset="0"/>
                  </a:rPr>
                  <a:t>Phương thức giải quyết tranh chấp hợp đồng theo thủ tục tố tụng tư pháp</a:t>
                </a:r>
                <a:endParaRPr lang="vi-VN" sz="1400" kern="1200" dirty="0">
                  <a:latin typeface="Arial" panose="020B0604020202020204" pitchFamily="34" charset="0"/>
                  <a:cs typeface="Arial" panose="020B0604020202020204" pitchFamily="34" charset="0"/>
                </a:endParaRPr>
              </a:p>
            </p:txBody>
          </p:sp>
        </p:grpSp>
      </p:grpSp>
      <p:sp>
        <p:nvSpPr>
          <p:cNvPr id="54" name="Flowchart: Extract 53"/>
          <p:cNvSpPr/>
          <p:nvPr/>
        </p:nvSpPr>
        <p:spPr>
          <a:xfrm rot="5400000">
            <a:off x="3285269" y="2927593"/>
            <a:ext cx="350036" cy="297805"/>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Flowchart: Extract 54"/>
          <p:cNvSpPr/>
          <p:nvPr/>
        </p:nvSpPr>
        <p:spPr>
          <a:xfrm rot="5400000">
            <a:off x="5349088" y="2927457"/>
            <a:ext cx="350036" cy="297805"/>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5210897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 y="4004026"/>
            <a:ext cx="9144000" cy="3135086"/>
          </a:xfrm>
          <a:prstGeom prst="rect">
            <a:avLst/>
          </a:prstGeom>
        </p:spPr>
      </p:pic>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099" y="726455"/>
            <a:ext cx="7363913"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423123" cy="862366"/>
            <a:chOff x="720877" y="1584999"/>
            <a:chExt cx="8423123" cy="862366"/>
          </a:xfrm>
        </p:grpSpPr>
        <p:sp>
          <p:nvSpPr>
            <p:cNvPr id="12" name="TextBox 11"/>
            <p:cNvSpPr txBox="1"/>
            <p:nvPr/>
          </p:nvSpPr>
          <p:spPr>
            <a:xfrm>
              <a:off x="1454110" y="1794480"/>
              <a:ext cx="7689890" cy="338554"/>
            </a:xfrm>
            <a:prstGeom prst="rect">
              <a:avLst/>
            </a:prstGeom>
            <a:noFill/>
          </p:spPr>
          <p:txBody>
            <a:bodyPr wrap="square" rtlCol="0">
              <a:spAutoFit/>
            </a:bodyPr>
            <a:lstStyle/>
            <a:p>
              <a:r>
                <a:rPr lang="vi-VN" sz="1600" b="1" dirty="0">
                  <a:solidFill>
                    <a:srgbClr val="ED7D31">
                      <a:lumMod val="50000"/>
                    </a:srgbClr>
                  </a:solidFill>
                </a:rPr>
                <a:t>CÁC VẤN ĐỀ THƯỜNG GẶP PHẢI KHI KÝ HỢP ĐỒNG MUA BÁN HÀNG HÓA</a:t>
              </a:r>
              <a:endParaRPr lang="en-US" sz="1600" b="1" dirty="0">
                <a:solidFill>
                  <a:srgbClr val="ED7D31">
                    <a:lumMod val="50000"/>
                  </a:srgb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a:cxnSpLocks/>
          </p:cNvCxnSpPr>
          <p:nvPr/>
        </p:nvCxnSpPr>
        <p:spPr>
          <a:xfrm>
            <a:off x="1557410" y="2229510"/>
            <a:ext cx="7361303"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ectangle 48"/>
          <p:cNvSpPr/>
          <p:nvPr/>
        </p:nvSpPr>
        <p:spPr>
          <a:xfrm>
            <a:off x="1785387" y="2409942"/>
            <a:ext cx="1479098" cy="266566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ectangle 43"/>
          <p:cNvSpPr/>
          <p:nvPr/>
        </p:nvSpPr>
        <p:spPr>
          <a:xfrm>
            <a:off x="3861516" y="2409942"/>
            <a:ext cx="1479098" cy="2665117"/>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Rectangle 38"/>
          <p:cNvSpPr/>
          <p:nvPr/>
        </p:nvSpPr>
        <p:spPr>
          <a:xfrm>
            <a:off x="5943266" y="2409942"/>
            <a:ext cx="1479098" cy="266566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677917" y="2957094"/>
            <a:ext cx="7851227" cy="1615827"/>
          </a:xfrm>
          <a:prstGeom prst="rect">
            <a:avLst/>
          </a:prstGeom>
        </p:spPr>
        <p:txBody>
          <a:bodyPr wrap="square">
            <a:spAutoFit/>
          </a:bodyPr>
          <a:lstStyle/>
          <a:p>
            <a:pPr>
              <a:spcAft>
                <a:spcPts val="600"/>
              </a:spcAft>
            </a:pPr>
            <a:r>
              <a:rPr lang="vi-VN" sz="1400" dirty="0">
                <a:latin typeface="Arial" panose="020B0604020202020204" pitchFamily="34" charset="0"/>
                <a:cs typeface="Arial" panose="020B0604020202020204" pitchFamily="34" charset="0"/>
              </a:rPr>
              <a:t>Theo luật doanh ngiệp 2014 đại diện theo pháp luật của các doanh nghiệp được quy định như sau:</a:t>
            </a:r>
          </a:p>
          <a:p>
            <a:pPr>
              <a:spcAft>
                <a:spcPts val="600"/>
              </a:spcAft>
            </a:pPr>
            <a:r>
              <a:rPr lang="vi-VN" sz="1400" dirty="0">
                <a:latin typeface="Arial" panose="020B0604020202020204" pitchFamily="34" charset="0"/>
                <a:cs typeface="Arial" panose="020B0604020202020204" pitchFamily="34" charset="0"/>
              </a:rPr>
              <a:t>+ Doanh nghiệp tư nhân:  chủ Doanh nghiệp tư nhân là đại diện theo pháp luật</a:t>
            </a:r>
          </a:p>
          <a:p>
            <a:pPr>
              <a:spcAft>
                <a:spcPts val="600"/>
              </a:spcAft>
            </a:pPr>
            <a:r>
              <a:rPr lang="vi-VN" sz="1400" dirty="0">
                <a:latin typeface="Arial" panose="020B0604020202020204" pitchFamily="34" charset="0"/>
                <a:cs typeface="Arial" panose="020B0604020202020204" pitchFamily="34" charset="0"/>
              </a:rPr>
              <a:t>+ Công ty TNHH 1 thành viên, 2 thành viên, công ty cổ phần: Tổng giám đốc ( trừ trường hợp điều lệ quy định chủ tịch hội đồng thành viên hoặc chủ tịch hội đồng quản trị).</a:t>
            </a:r>
          </a:p>
          <a:p>
            <a:pPr>
              <a:spcAft>
                <a:spcPts val="600"/>
              </a:spcAft>
            </a:pPr>
            <a:r>
              <a:rPr lang="vi-VN" sz="1400" dirty="0">
                <a:latin typeface="Arial" panose="020B0604020202020204" pitchFamily="34" charset="0"/>
                <a:cs typeface="Arial" panose="020B0604020202020204" pitchFamily="34" charset="0"/>
              </a:rPr>
              <a:t>+ Công ty hợp danh: Các thành viên hợp danh</a:t>
            </a:r>
          </a:p>
        </p:txBody>
      </p:sp>
      <p:sp>
        <p:nvSpPr>
          <p:cNvPr id="15" name="Rounded Rectangle 14"/>
          <p:cNvSpPr/>
          <p:nvPr/>
        </p:nvSpPr>
        <p:spPr>
          <a:xfrm>
            <a:off x="2490953" y="2322520"/>
            <a:ext cx="4026388" cy="501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prstClr val="black"/>
                </a:solidFill>
                <a:cs typeface="Times New Roman" panose="02020603050405020304" pitchFamily="18" charset="0"/>
              </a:rPr>
              <a:t>VỀ THẨM QUYỀN KÝ KẾT HỢP ĐỒNG</a:t>
            </a:r>
          </a:p>
        </p:txBody>
      </p:sp>
    </p:spTree>
    <p:extLst>
      <p:ext uri="{BB962C8B-B14F-4D97-AF65-F5344CB8AC3E}">
        <p14:creationId xmlns:p14="http://schemas.microsoft.com/office/powerpoint/2010/main" val="4134947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p:cNvSpPr txBox="1"/>
          <p:nvPr/>
        </p:nvSpPr>
        <p:spPr>
          <a:xfrm>
            <a:off x="1632574" y="2068991"/>
            <a:ext cx="6592687" cy="307777"/>
          </a:xfrm>
          <a:prstGeom prst="rect">
            <a:avLst/>
          </a:prstGeom>
          <a:noFill/>
        </p:spPr>
        <p:txBody>
          <a:bodyPr wrap="square" rtlCol="0">
            <a:spAutoFit/>
          </a:bodyPr>
          <a:lstStyle/>
          <a:p>
            <a:endParaRPr lang="en-US" sz="1400">
              <a:solidFill>
                <a:prstClr val="black"/>
              </a:solidFill>
              <a:latin typeface="Arial" pitchFamily="34" charset="0"/>
              <a:cs typeface="Arial" pitchFamily="34" charset="0"/>
            </a:endParaRPr>
          </a:p>
        </p:txBody>
      </p:sp>
      <p:sp>
        <p:nvSpPr>
          <p:cNvPr id="3" name="Horizontal Scroll 2"/>
          <p:cNvSpPr/>
          <p:nvPr/>
        </p:nvSpPr>
        <p:spPr>
          <a:xfrm>
            <a:off x="690282" y="215155"/>
            <a:ext cx="7422777" cy="6275294"/>
          </a:xfrm>
          <a:prstGeom prst="horizontalScroll">
            <a:avLst/>
          </a:prstGeom>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ectangle 5"/>
          <p:cNvSpPr/>
          <p:nvPr/>
        </p:nvSpPr>
        <p:spPr>
          <a:xfrm>
            <a:off x="1461247" y="1284758"/>
            <a:ext cx="6338047" cy="4278094"/>
          </a:xfrm>
          <a:prstGeom prst="rect">
            <a:avLst/>
          </a:prstGeom>
        </p:spPr>
        <p:txBody>
          <a:bodyPr wrap="square">
            <a:spAutoFit/>
          </a:bodyPr>
          <a:lstStyle/>
          <a:p>
            <a:pPr algn="just">
              <a:spcAft>
                <a:spcPts val="600"/>
              </a:spcAft>
            </a:pPr>
            <a:r>
              <a:rPr lang="vi-VN" sz="1600" dirty="0"/>
              <a:t>Ví dụ: Sau khi gửi trọn niềm tin vào một ngân hàng lớn là SEABank, VVF đã đồng ý mua 150 tỷ đồng trái phiếu của Công ty Cổ phần tập đoàn Vina Megastar, công ty này là một trong những khách hàng của Ngân hàng SEABank, với điều kiện SEABank sẽ đứng ra bảo lãnh và thanh toán toàn bộ cả gốc lẫn lãi nếu có chuyện bất trắc xảy ra. Tuy nhiên khi trái phiếu dến hạn doanh nghiệp gặp khó khăn về tài chính chưa thể thanh toán nghĩa vụ cho VVF, VVF đã yêu cầu SEABank thực hiện nghĩa vụ theo đúng thư bảo lãnh phát hành trái phiếu của Vina Megastar, nhưng sau một khoảng thời gian im hơi lặng tiếng SEABank bất ngờ phát đi thông cáo báo chí cho biết Ngân hàng này không chấp nhận thực hiện nghĩa vụ thanh toán theo nghĩa vụ bảo lãnh do phó tổng giám đốc Nguyễn Thị Hồng Giang ký, vì chứng thư bảo lãnh này do bà Giang ký không đúng thẩm quyền theo pháp luật và quy định của SEABank. Nếu dựa theo thông cáo này dường như yêu cầu của VVF đối với SEABank về việc thực hiện bảo lãnh số tiền 150 tỷ đồng là không có cơ sở nào và không thuộc trách nhiệm của Ngân hàng này.</a:t>
            </a:r>
            <a:endParaRPr lang="en-US" sz="1600" dirty="0"/>
          </a:p>
        </p:txBody>
      </p:sp>
    </p:spTree>
    <p:extLst>
      <p:ext uri="{BB962C8B-B14F-4D97-AF65-F5344CB8AC3E}">
        <p14:creationId xmlns:p14="http://schemas.microsoft.com/office/powerpoint/2010/main" val="3791018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211512"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7" y="1683614"/>
            <a:ext cx="8423123" cy="862366"/>
            <a:chOff x="720877" y="1584999"/>
            <a:chExt cx="8423123" cy="862366"/>
          </a:xfrm>
        </p:grpSpPr>
        <p:sp>
          <p:nvSpPr>
            <p:cNvPr id="12" name="TextBox 11"/>
            <p:cNvSpPr txBox="1"/>
            <p:nvPr/>
          </p:nvSpPr>
          <p:spPr>
            <a:xfrm>
              <a:off x="1454110" y="1794480"/>
              <a:ext cx="7689890" cy="338554"/>
            </a:xfrm>
            <a:prstGeom prst="rect">
              <a:avLst/>
            </a:prstGeom>
            <a:noFill/>
          </p:spPr>
          <p:txBody>
            <a:bodyPr wrap="square" rtlCol="0">
              <a:spAutoFit/>
            </a:bodyPr>
            <a:lstStyle/>
            <a:p>
              <a:r>
                <a:rPr lang="vi-VN" sz="1600" b="1" dirty="0">
                  <a:solidFill>
                    <a:srgbClr val="ED7D31">
                      <a:lumMod val="50000"/>
                    </a:srgbClr>
                  </a:solidFill>
                </a:rPr>
                <a:t>CÁC VẤN ĐỀ THƯỜNG GẶP PHẢI KHI KÝ HỢP ĐỒNG MUA BÁN HÀNG HÓA</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a:cxnSpLocks/>
          </p:cNvCxnSpPr>
          <p:nvPr/>
        </p:nvCxnSpPr>
        <p:spPr>
          <a:xfrm>
            <a:off x="1557410" y="2242762"/>
            <a:ext cx="7387807" cy="0"/>
          </a:xfrm>
          <a:prstGeom prst="straightConnector1">
            <a:avLst/>
          </a:prstGeom>
          <a:noFill/>
          <a:ln w="9525" cap="flat" cmpd="sng">
            <a:solidFill>
              <a:schemeClr val="dk1"/>
            </a:solidFill>
            <a:prstDash val="dot"/>
            <a:miter lim="800000"/>
            <a:headEnd type="none" w="sm" len="sm"/>
            <a:tailEnd type="none" w="sm" len="sm"/>
          </a:ln>
        </p:spPr>
      </p:cxnSp>
      <p:sp>
        <p:nvSpPr>
          <p:cNvPr id="41" name="Rectangle 40"/>
          <p:cNvSpPr/>
          <p:nvPr/>
        </p:nvSpPr>
        <p:spPr>
          <a:xfrm>
            <a:off x="5638756" y="3528591"/>
            <a:ext cx="1551644" cy="28083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Rectangle 48"/>
          <p:cNvSpPr/>
          <p:nvPr/>
        </p:nvSpPr>
        <p:spPr>
          <a:xfrm>
            <a:off x="1785387" y="2409942"/>
            <a:ext cx="1479098" cy="266566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Rectangle 38"/>
          <p:cNvSpPr/>
          <p:nvPr/>
        </p:nvSpPr>
        <p:spPr>
          <a:xfrm>
            <a:off x="5943266" y="2409942"/>
            <a:ext cx="1479098" cy="2665665"/>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ectangle 13"/>
          <p:cNvSpPr/>
          <p:nvPr/>
        </p:nvSpPr>
        <p:spPr>
          <a:xfrm>
            <a:off x="813275" y="3455194"/>
            <a:ext cx="7788165" cy="2631490"/>
          </a:xfrm>
          <a:prstGeom prst="rect">
            <a:avLst/>
          </a:prstGeom>
        </p:spPr>
        <p:txBody>
          <a:bodyPr wrap="square">
            <a:spAutoFit/>
          </a:bodyPr>
          <a:lstStyle/>
          <a:p>
            <a:pPr marL="285750" indent="-285750">
              <a:spcAft>
                <a:spcPts val="600"/>
              </a:spcAft>
              <a:buFont typeface="Wingdings" panose="05000000000000000000" pitchFamily="2" charset="2"/>
              <a:buChar char="v"/>
            </a:pPr>
            <a:r>
              <a:rPr lang="vi-VN" sz="1400" dirty="0">
                <a:latin typeface="Arial" panose="020B0604020202020204" pitchFamily="34" charset="0"/>
                <a:cs typeface="Arial" panose="020B0604020202020204" pitchFamily="34" charset="0"/>
              </a:rPr>
              <a:t>Theo Điều 318 Luật thương mại:</a:t>
            </a:r>
          </a:p>
          <a:p>
            <a:pPr>
              <a:spcAft>
                <a:spcPts val="600"/>
              </a:spcAft>
            </a:pPr>
            <a:r>
              <a:rPr lang="vi-VN" sz="1400" dirty="0">
                <a:latin typeface="Arial" panose="020B0604020202020204" pitchFamily="34" charset="0"/>
                <a:cs typeface="Arial" panose="020B0604020202020204" pitchFamily="34" charset="0"/>
              </a:rPr>
              <a:t> Thời hạn khiếu nại do các bên thỏa thuận, nếu các bên không có thoả thuận thì thời hạn khiếu nại được quy định như sau:</a:t>
            </a:r>
          </a:p>
          <a:p>
            <a:pPr marL="285750" indent="-285750">
              <a:spcAft>
                <a:spcPts val="600"/>
              </a:spcAft>
              <a:buFont typeface="Wingdings" panose="05000000000000000000" pitchFamily="2" charset="2"/>
              <a:buChar char="Ø"/>
            </a:pPr>
            <a:r>
              <a:rPr lang="vi-VN" sz="1400" dirty="0">
                <a:latin typeface="Arial" panose="020B0604020202020204" pitchFamily="34" charset="0"/>
                <a:cs typeface="Arial" panose="020B0604020202020204" pitchFamily="34" charset="0"/>
              </a:rPr>
              <a:t>3 tháng, kể từ ngày giao hàng đối với khiếu nại về số lượng hàng hoá;</a:t>
            </a:r>
          </a:p>
          <a:p>
            <a:pPr marL="285750" indent="-285750">
              <a:spcAft>
                <a:spcPts val="600"/>
              </a:spcAft>
              <a:buFont typeface="Wingdings" panose="05000000000000000000" pitchFamily="2" charset="2"/>
              <a:buChar char="Ø"/>
            </a:pPr>
            <a:r>
              <a:rPr lang="vi-VN" sz="1400" dirty="0">
                <a:latin typeface="Arial" panose="020B0604020202020204" pitchFamily="34" charset="0"/>
                <a:cs typeface="Arial" panose="020B0604020202020204" pitchFamily="34" charset="0"/>
              </a:rPr>
              <a:t>6 tháng, kể từ ngày giao hàng đối với khiếu nại về chất lượng hàng hoá; trong trường hợp hàng hoá có bảo hành thì thời hạn khiếu nại là ba tháng, kể từ ngày hết thời hạn bảo hành;</a:t>
            </a:r>
          </a:p>
          <a:p>
            <a:pPr marL="285750" indent="-285750">
              <a:spcAft>
                <a:spcPts val="600"/>
              </a:spcAft>
              <a:buFont typeface="Wingdings" panose="05000000000000000000" pitchFamily="2" charset="2"/>
              <a:buChar char="Ø"/>
            </a:pPr>
            <a:r>
              <a:rPr lang="vi-VN" sz="1400" dirty="0">
                <a:latin typeface="Arial" panose="020B0604020202020204" pitchFamily="34" charset="0"/>
                <a:cs typeface="Arial" panose="020B0604020202020204" pitchFamily="34" charset="0"/>
              </a:rPr>
              <a:t>9 tháng, kể từ ngày bên vi phạm phải hoàn thành nghĩa vụ theo hợp đồng hoặc trong trường hợp có bảo hành thì kể từ ngày hết thời hạn bảo hành đối với khiếu nại về các vi phạm khác. </a:t>
            </a:r>
          </a:p>
          <a:p>
            <a:pPr marL="285750" indent="-285750">
              <a:spcAft>
                <a:spcPts val="600"/>
              </a:spcAft>
              <a:buFont typeface="Wingdings" panose="05000000000000000000" pitchFamily="2" charset="2"/>
              <a:buChar char="Ø"/>
            </a:pPr>
            <a:r>
              <a:rPr lang="vi-VN" sz="1400" dirty="0">
                <a:latin typeface="Arial" panose="020B0604020202020204" pitchFamily="34" charset="0"/>
                <a:cs typeface="Arial" panose="020B0604020202020204" pitchFamily="34" charset="0"/>
              </a:rPr>
              <a:t>14 ngày kể từ ngày giao hàng cho người nhận đối với thương nhân kinh doanh dịch vụ Logistics.</a:t>
            </a:r>
          </a:p>
        </p:txBody>
      </p:sp>
      <p:sp>
        <p:nvSpPr>
          <p:cNvPr id="16" name="Rounded Rectangle 15"/>
          <p:cNvSpPr/>
          <p:nvPr/>
        </p:nvSpPr>
        <p:spPr>
          <a:xfrm>
            <a:off x="2600222" y="2562705"/>
            <a:ext cx="3555076" cy="714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prstClr val="black"/>
                </a:solidFill>
                <a:cs typeface="Times New Roman" panose="02020603050405020304" pitchFamily="18" charset="0"/>
              </a:rPr>
              <a:t>THỜI HIỆU KHỞI KIỆN </a:t>
            </a:r>
          </a:p>
        </p:txBody>
      </p:sp>
    </p:spTree>
    <p:extLst>
      <p:ext uri="{BB962C8B-B14F-4D97-AF65-F5344CB8AC3E}">
        <p14:creationId xmlns:p14="http://schemas.microsoft.com/office/powerpoint/2010/main" val="623580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p:cNvSpPr txBox="1"/>
          <p:nvPr/>
        </p:nvSpPr>
        <p:spPr>
          <a:xfrm>
            <a:off x="1632574" y="2068991"/>
            <a:ext cx="6592687" cy="307777"/>
          </a:xfrm>
          <a:prstGeom prst="rect">
            <a:avLst/>
          </a:prstGeom>
          <a:noFill/>
        </p:spPr>
        <p:txBody>
          <a:bodyPr wrap="square" rtlCol="0">
            <a:spAutoFit/>
          </a:bodyPr>
          <a:lstStyle/>
          <a:p>
            <a:endParaRPr lang="en-US" sz="1400">
              <a:solidFill>
                <a:prstClr val="black"/>
              </a:solidFill>
              <a:latin typeface="Arial" pitchFamily="34" charset="0"/>
              <a:cs typeface="Arial" pitchFamily="34" charset="0"/>
            </a:endParaRPr>
          </a:p>
        </p:txBody>
      </p:sp>
      <p:sp>
        <p:nvSpPr>
          <p:cNvPr id="2" name="Rectangular Callout 1"/>
          <p:cNvSpPr/>
          <p:nvPr/>
        </p:nvSpPr>
        <p:spPr>
          <a:xfrm>
            <a:off x="838200" y="932321"/>
            <a:ext cx="6842760" cy="4620408"/>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vi-VN" sz="1600" dirty="0">
                <a:solidFill>
                  <a:schemeClr val="tx1"/>
                </a:solidFill>
              </a:rPr>
              <a:t>Ví dụ: Công ty TNHH Anh Tú chuyên sản xuất hàng may mặc, phân phối cho các công ty có nhu cầu tiêu thụ trong cả nước. Năm 2015 công ty này ký hợp đồng cung cấp áo sơ mi cho Công ty TNHH Hà Nguyễn trong 1 năm, tuy nhiên kết thúc 1 năm phía Công ty TNHH Hà Nguyễn vẫn chưa trả tiền cho bên Công ty TNHH Anh Tú. Hai bên làm biên bản đối chiếu công nợ, nhưng 8 tháng sau Công ty TNHH Hà Nguyễn vẫn chưa trả số tiền nợ cho Công ty TNHH Anh Tú, đồng thời khiếu nại chất lượng hàng hóa mà anh tú cung cấp là không bảo đảm chất lượng và đề nghị giảm tiền phải trả. Công ty TNHH Anh Tú không đồng ý và kiện Công ty TNHH Hà Nguyễn ra Tòa. Tuy nhiên theo Điều 318 Luật Thương mại 2005 hàng hóa này là hàng không có bảo hành, Công ty TNHH Hà Nguyễn khó có căn cứ khiếu nại Công ty TNHH Anh Tú về chất lượng hàng hóa, hơn nữa Công ty TNHH Hà Nguyễn cũng đã mất quyền khiếu nại. </a:t>
            </a:r>
            <a:endParaRPr lang="en-US" sz="1600" dirty="0">
              <a:solidFill>
                <a:schemeClr val="tx1"/>
              </a:solidFill>
            </a:endParaRPr>
          </a:p>
        </p:txBody>
      </p:sp>
    </p:spTree>
    <p:extLst>
      <p:ext uri="{BB962C8B-B14F-4D97-AF65-F5344CB8AC3E}">
        <p14:creationId xmlns:p14="http://schemas.microsoft.com/office/powerpoint/2010/main" val="188251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363912"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6" y="1683614"/>
            <a:ext cx="8423123" cy="862366"/>
            <a:chOff x="720877" y="1584999"/>
            <a:chExt cx="8225898" cy="862366"/>
          </a:xfrm>
        </p:grpSpPr>
        <p:sp>
          <p:nvSpPr>
            <p:cNvPr id="12" name="TextBox 11"/>
            <p:cNvSpPr txBox="1"/>
            <p:nvPr/>
          </p:nvSpPr>
          <p:spPr>
            <a:xfrm>
              <a:off x="1454110" y="1794480"/>
              <a:ext cx="7492665" cy="584775"/>
            </a:xfrm>
            <a:prstGeom prst="rect">
              <a:avLst/>
            </a:prstGeom>
            <a:noFill/>
          </p:spPr>
          <p:txBody>
            <a:bodyPr wrap="square" rtlCol="0">
              <a:spAutoFit/>
            </a:bodyPr>
            <a:lstStyle/>
            <a:p>
              <a:r>
                <a:rPr lang="vi-VN" sz="1600" b="1" dirty="0">
                  <a:solidFill>
                    <a:srgbClr val="ED7D31">
                      <a:lumMod val="50000"/>
                    </a:srgbClr>
                  </a:solidFill>
                </a:rPr>
                <a:t>CÁC VẤN ĐỀ THƯỜNG GẶP PHẢI KHI KÝ HỢP ĐỒNG MUA BÁN HÀNG HÓA</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a:cxnSpLocks/>
          </p:cNvCxnSpPr>
          <p:nvPr/>
        </p:nvCxnSpPr>
        <p:spPr>
          <a:xfrm>
            <a:off x="1557410" y="2256014"/>
            <a:ext cx="7387807" cy="0"/>
          </a:xfrm>
          <a:prstGeom prst="straightConnector1">
            <a:avLst/>
          </a:prstGeom>
          <a:noFill/>
          <a:ln w="9525" cap="flat" cmpd="sng">
            <a:solidFill>
              <a:schemeClr val="dk1"/>
            </a:solidFill>
            <a:prstDash val="dot"/>
            <a:miter lim="800000"/>
            <a:headEnd type="none" w="sm" len="sm"/>
            <a:tailEnd type="none" w="sm" len="sm"/>
          </a:ln>
        </p:spPr>
      </p:cxnSp>
      <p:sp>
        <p:nvSpPr>
          <p:cNvPr id="46" name="Rectangle 45"/>
          <p:cNvSpPr/>
          <p:nvPr/>
        </p:nvSpPr>
        <p:spPr>
          <a:xfrm>
            <a:off x="1524000" y="2383150"/>
            <a:ext cx="6096000" cy="12192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a:latin typeface="Aarial"/>
                <a:cs typeface="Times New Roman" panose="02020603050405020304" pitchFamily="18" charset="0"/>
              </a:rPr>
              <a:t>NGUYÊ TẮC THỰC HIỆN HỢP ĐỒNG MUA BÁN HÀNG HÓA</a:t>
            </a:r>
            <a:endParaRPr lang="en-US" sz="2000" kern="1200" dirty="0">
              <a:latin typeface="Aarial"/>
              <a:cs typeface="Times New Roman" panose="02020603050405020304" pitchFamily="18" charset="0"/>
            </a:endParaRPr>
          </a:p>
        </p:txBody>
      </p:sp>
      <p:sp>
        <p:nvSpPr>
          <p:cNvPr id="13" name="Rectangle 12"/>
          <p:cNvSpPr/>
          <p:nvPr/>
        </p:nvSpPr>
        <p:spPr>
          <a:xfrm>
            <a:off x="1255227" y="3086854"/>
            <a:ext cx="6999889" cy="1801840"/>
          </a:xfrm>
          <a:prstGeom prst="rect">
            <a:avLst/>
          </a:prstGeom>
        </p:spPr>
        <p:txBody>
          <a:bodyPr wrap="square">
            <a:spAutoFit/>
          </a:bodyPr>
          <a:lstStyle/>
          <a:p>
            <a:pPr marL="285750" indent="-285750" algn="just">
              <a:lnSpc>
                <a:spcPct val="150000"/>
              </a:lnSpc>
              <a:spcAft>
                <a:spcPts val="600"/>
              </a:spcAft>
              <a:buFont typeface="Wingdings" panose="05000000000000000000" pitchFamily="2" charset="2"/>
              <a:buChar char="q"/>
            </a:pPr>
            <a:r>
              <a:rPr lang="vi-VN" sz="1400" b="1" dirty="0">
                <a:latin typeface="Arial" panose="020B0604020202020204" pitchFamily="34" charset="0"/>
                <a:ea typeface="Calibri"/>
                <a:cs typeface="Arial" panose="020B0604020202020204" pitchFamily="34" charset="0"/>
              </a:rPr>
              <a:t>Điều 22 pháp lệnh sửa đổi, bổ sung một số điều của pháp lệnh ngoại hối </a:t>
            </a:r>
          </a:p>
          <a:p>
            <a:pPr indent="228600" algn="just">
              <a:lnSpc>
                <a:spcPct val="150000"/>
              </a:lnSpc>
              <a:spcAft>
                <a:spcPts val="600"/>
              </a:spcAft>
            </a:pPr>
            <a:r>
              <a:rPr lang="vi-VN" sz="1400" dirty="0">
                <a:latin typeface="Arial" panose="020B0604020202020204" pitchFamily="34" charset="0"/>
                <a:ea typeface="Calibri"/>
                <a:cs typeface="Arial" panose="020B0604020202020204" pitchFamily="34" charset="0"/>
              </a:rPr>
              <a:t>“</a:t>
            </a:r>
            <a:r>
              <a:rPr lang="vi-VN" sz="1400" i="1" dirty="0">
                <a:latin typeface="Arial" panose="020B0604020202020204" pitchFamily="34" charset="0"/>
                <a:ea typeface="Calibri"/>
                <a:cs typeface="Arial" panose="020B0604020202020204" pitchFamily="34" charset="0"/>
              </a:rPr>
              <a:t>Trên lãnh thổ VN, mọi giao dịch, thanh toán, niêm yết, quảng cáo, báo giá, định giá, ghi giá trong hợp đồng, thỏa thuận và các hình thức tương tự khác của người cư trú, người không cư trú không được thực hiện bằng ngoại hối, trừ các trường hợp được phép theo quy định của Ngân hàng Nhà nước VN</a:t>
            </a:r>
            <a:r>
              <a:rPr lang="vi-VN" sz="1400" dirty="0">
                <a:latin typeface="Arial" panose="020B0604020202020204" pitchFamily="34" charset="0"/>
                <a:ea typeface="Calibri"/>
                <a:cs typeface="Arial" panose="020B0604020202020204" pitchFamily="34" charset="0"/>
              </a:rPr>
              <a:t>”.</a:t>
            </a:r>
          </a:p>
        </p:txBody>
      </p:sp>
      <p:sp>
        <p:nvSpPr>
          <p:cNvPr id="16" name="Rounded Rectangle 15"/>
          <p:cNvSpPr/>
          <p:nvPr/>
        </p:nvSpPr>
        <p:spPr>
          <a:xfrm>
            <a:off x="2456786" y="2423553"/>
            <a:ext cx="4026388" cy="597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b="1" dirty="0">
                <a:solidFill>
                  <a:prstClr val="black"/>
                </a:solidFill>
                <a:cs typeface="Times New Roman" panose="02020603050405020304" pitchFamily="18" charset="0"/>
              </a:rPr>
              <a:t>HỢP ĐỒNG THANH TOÁN BẰNG NGOẠI TỆ</a:t>
            </a:r>
            <a:endParaRPr lang="en-US" sz="1600" b="1"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3980454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p:cNvSpPr txBox="1"/>
          <p:nvPr/>
        </p:nvSpPr>
        <p:spPr>
          <a:xfrm>
            <a:off x="1632574" y="2068991"/>
            <a:ext cx="6592687" cy="307777"/>
          </a:xfrm>
          <a:prstGeom prst="rect">
            <a:avLst/>
          </a:prstGeom>
          <a:noFill/>
        </p:spPr>
        <p:txBody>
          <a:bodyPr wrap="square" rtlCol="0">
            <a:spAutoFit/>
          </a:bodyPr>
          <a:lstStyle/>
          <a:p>
            <a:endParaRPr lang="en-US" sz="1400">
              <a:solidFill>
                <a:prstClr val="black"/>
              </a:solidFill>
              <a:latin typeface="Arial" pitchFamily="34" charset="0"/>
              <a:cs typeface="Arial" pitchFamily="34" charset="0"/>
            </a:endParaRPr>
          </a:p>
        </p:txBody>
      </p:sp>
      <p:sp>
        <p:nvSpPr>
          <p:cNvPr id="3" name="Oval Callout 2"/>
          <p:cNvSpPr/>
          <p:nvPr/>
        </p:nvSpPr>
        <p:spPr>
          <a:xfrm>
            <a:off x="878529" y="753935"/>
            <a:ext cx="7334026" cy="5041253"/>
          </a:xfrm>
          <a:prstGeom prst="wedgeEllipseCallout">
            <a:avLst>
              <a:gd name="adj1" fmla="val -51822"/>
              <a:gd name="adj2" fmla="val 571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vi-VN" sz="1600" dirty="0"/>
              <a:t>Ví dụ điển hình: Theo nội dung vụ án, ông T.Q.T. và bà N.T.N.T. ký hợp đồng cung cấp dịch vụ (ghi giá bằng USD) với công ty TNHH luật H. Sau khi ký hợp đồng, ông T. đã thanh toán trực tiếp bằng tiền mặt, trong đó có 2 lần đóng bằng USD, với tổng số tiền là 4.000 USD và 1 lần đóng hơn 18 triệu đồng cho công ty H. Khi giao tiền hai bên có làm biên nhận.</a:t>
            </a:r>
          </a:p>
          <a:p>
            <a:pPr algn="just">
              <a:spcAft>
                <a:spcPts val="600"/>
              </a:spcAft>
            </a:pPr>
            <a:r>
              <a:rPr lang="vi-VN" sz="1600" dirty="0"/>
              <a:t>Sau khi đóng tiền, nguyên đơn đã chờ hơn 3 năm nhưng không thấy bên bị đơn tiến hành theo hợp đồng. Nguyên đơn nhiều lần gửi thư yêu cầu bị đơn hoàn trả số tiền đã đóng nhưng bị từ chối, vì thế ông T. đã khởi kiện công ty H ra TAND yêu cầu xét xử công ty H trả lại số tiền trên.</a:t>
            </a:r>
          </a:p>
        </p:txBody>
      </p:sp>
    </p:spTree>
    <p:extLst>
      <p:ext uri="{BB962C8B-B14F-4D97-AF65-F5344CB8AC3E}">
        <p14:creationId xmlns:p14="http://schemas.microsoft.com/office/powerpoint/2010/main" val="4126606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363912"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6" y="1683614"/>
            <a:ext cx="8423123" cy="862366"/>
            <a:chOff x="720877" y="1584999"/>
            <a:chExt cx="8225898" cy="862366"/>
          </a:xfrm>
        </p:grpSpPr>
        <p:sp>
          <p:nvSpPr>
            <p:cNvPr id="12" name="TextBox 11"/>
            <p:cNvSpPr txBox="1"/>
            <p:nvPr/>
          </p:nvSpPr>
          <p:spPr>
            <a:xfrm>
              <a:off x="1454110" y="1794480"/>
              <a:ext cx="7492665" cy="584775"/>
            </a:xfrm>
            <a:prstGeom prst="rect">
              <a:avLst/>
            </a:prstGeom>
            <a:noFill/>
          </p:spPr>
          <p:txBody>
            <a:bodyPr wrap="square" rtlCol="0">
              <a:spAutoFit/>
            </a:bodyPr>
            <a:lstStyle/>
            <a:p>
              <a:r>
                <a:rPr lang="vi-VN" sz="1600" b="1" dirty="0">
                  <a:solidFill>
                    <a:srgbClr val="ED7D31">
                      <a:lumMod val="50000"/>
                    </a:srgbClr>
                  </a:solidFill>
                </a:rPr>
                <a:t>CÁC VẤN ĐỀ THƯỜNG GẶP PHẢI KHI KÝ HỢP ĐỒNG MUA BÁN HÀNG HÓA</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a:cxnSpLocks/>
          </p:cNvCxnSpPr>
          <p:nvPr/>
        </p:nvCxnSpPr>
        <p:spPr>
          <a:xfrm>
            <a:off x="1557410" y="2256014"/>
            <a:ext cx="7374555" cy="0"/>
          </a:xfrm>
          <a:prstGeom prst="straightConnector1">
            <a:avLst/>
          </a:prstGeom>
          <a:noFill/>
          <a:ln w="9525" cap="flat" cmpd="sng">
            <a:solidFill>
              <a:schemeClr val="dk1"/>
            </a:solidFill>
            <a:prstDash val="dot"/>
            <a:miter lim="800000"/>
            <a:headEnd type="none" w="sm" len="sm"/>
            <a:tailEnd type="none" w="sm" len="sm"/>
          </a:ln>
        </p:spPr>
      </p:cxnSp>
      <p:sp>
        <p:nvSpPr>
          <p:cNvPr id="46" name="Rectangle 45"/>
          <p:cNvSpPr/>
          <p:nvPr/>
        </p:nvSpPr>
        <p:spPr>
          <a:xfrm>
            <a:off x="1524000" y="2383150"/>
            <a:ext cx="6096000" cy="1219200"/>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000" b="1" kern="1200" dirty="0">
                <a:latin typeface="Aarial"/>
                <a:cs typeface="Times New Roman" panose="02020603050405020304" pitchFamily="18" charset="0"/>
              </a:rPr>
              <a:t>NGUYÊ TẮC THỰC HIỆN HỢP ĐỒNG MUA BÁN HÀNG HÓA</a:t>
            </a:r>
            <a:endParaRPr lang="en-US" sz="2000" kern="1200" dirty="0">
              <a:latin typeface="Aarial"/>
              <a:cs typeface="Times New Roman" panose="02020603050405020304" pitchFamily="18" charset="0"/>
            </a:endParaRPr>
          </a:p>
        </p:txBody>
      </p:sp>
      <p:grpSp>
        <p:nvGrpSpPr>
          <p:cNvPr id="5" name="Group 4">
            <a:extLst>
              <a:ext uri="{FF2B5EF4-FFF2-40B4-BE49-F238E27FC236}">
                <a16:creationId xmlns:a16="http://schemas.microsoft.com/office/drawing/2014/main" id="{AEC48F81-C15D-418B-9389-319015CEC45C}"/>
              </a:ext>
            </a:extLst>
          </p:cNvPr>
          <p:cNvGrpSpPr/>
          <p:nvPr/>
        </p:nvGrpSpPr>
        <p:grpSpPr>
          <a:xfrm>
            <a:off x="1524000" y="3499873"/>
            <a:ext cx="6096000" cy="2438400"/>
            <a:chOff x="1524000" y="3499873"/>
            <a:chExt cx="6096000" cy="2438400"/>
          </a:xfrm>
        </p:grpSpPr>
        <p:sp>
          <p:nvSpPr>
            <p:cNvPr id="6" name="Shape 5">
              <a:extLst>
                <a:ext uri="{FF2B5EF4-FFF2-40B4-BE49-F238E27FC236}">
                  <a16:creationId xmlns:a16="http://schemas.microsoft.com/office/drawing/2014/main" id="{121748F9-B95D-4E87-888F-F2FC683F0C1D}"/>
                </a:ext>
              </a:extLst>
            </p:cNvPr>
            <p:cNvSpPr/>
            <p:nvPr/>
          </p:nvSpPr>
          <p:spPr>
            <a:xfrm>
              <a:off x="1524000" y="3499873"/>
              <a:ext cx="6096000" cy="2438400"/>
            </a:xfrm>
            <a:prstGeom prst="leftRightRibb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CCD08BBB-83D2-48B3-BBC0-7CD55AAA5CC5}"/>
                </a:ext>
              </a:extLst>
            </p:cNvPr>
            <p:cNvSpPr/>
            <p:nvPr/>
          </p:nvSpPr>
          <p:spPr>
            <a:xfrm>
              <a:off x="2255520" y="3926593"/>
              <a:ext cx="2011680" cy="1194816"/>
            </a:xfrm>
            <a:custGeom>
              <a:avLst/>
              <a:gdLst>
                <a:gd name="connsiteX0" fmla="*/ 0 w 2011680"/>
                <a:gd name="connsiteY0" fmla="*/ 0 h 1194816"/>
                <a:gd name="connsiteX1" fmla="*/ 2011680 w 2011680"/>
                <a:gd name="connsiteY1" fmla="*/ 0 h 1194816"/>
                <a:gd name="connsiteX2" fmla="*/ 2011680 w 2011680"/>
                <a:gd name="connsiteY2" fmla="*/ 1194816 h 1194816"/>
                <a:gd name="connsiteX3" fmla="*/ 0 w 2011680"/>
                <a:gd name="connsiteY3" fmla="*/ 1194816 h 1194816"/>
                <a:gd name="connsiteX4" fmla="*/ 0 w 2011680"/>
                <a:gd name="connsiteY4" fmla="*/ 0 h 119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1194816">
                  <a:moveTo>
                    <a:pt x="0" y="0"/>
                  </a:moveTo>
                  <a:lnTo>
                    <a:pt x="2011680" y="0"/>
                  </a:lnTo>
                  <a:lnTo>
                    <a:pt x="2011680" y="1194816"/>
                  </a:lnTo>
                  <a:lnTo>
                    <a:pt x="0" y="11948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vi-VN" sz="1600" kern="1200" noProof="0" dirty="0"/>
                <a:t>Chỉ rõ là trung tâm trọng tài giải quyết tranh chấp</a:t>
              </a:r>
            </a:p>
          </p:txBody>
        </p:sp>
        <p:sp>
          <p:nvSpPr>
            <p:cNvPr id="10" name="Freeform: Shape 9">
              <a:extLst>
                <a:ext uri="{FF2B5EF4-FFF2-40B4-BE49-F238E27FC236}">
                  <a16:creationId xmlns:a16="http://schemas.microsoft.com/office/drawing/2014/main" id="{D38A8841-B701-4D93-991F-492762E47127}"/>
                </a:ext>
              </a:extLst>
            </p:cNvPr>
            <p:cNvSpPr/>
            <p:nvPr/>
          </p:nvSpPr>
          <p:spPr>
            <a:xfrm>
              <a:off x="4572000" y="4316737"/>
              <a:ext cx="2377440" cy="1194816"/>
            </a:xfrm>
            <a:custGeom>
              <a:avLst/>
              <a:gdLst>
                <a:gd name="connsiteX0" fmla="*/ 0 w 2377440"/>
                <a:gd name="connsiteY0" fmla="*/ 0 h 1194816"/>
                <a:gd name="connsiteX1" fmla="*/ 2377440 w 2377440"/>
                <a:gd name="connsiteY1" fmla="*/ 0 h 1194816"/>
                <a:gd name="connsiteX2" fmla="*/ 2377440 w 2377440"/>
                <a:gd name="connsiteY2" fmla="*/ 1194816 h 1194816"/>
                <a:gd name="connsiteX3" fmla="*/ 0 w 2377440"/>
                <a:gd name="connsiteY3" fmla="*/ 1194816 h 1194816"/>
                <a:gd name="connsiteX4" fmla="*/ 0 w 2377440"/>
                <a:gd name="connsiteY4" fmla="*/ 0 h 1194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1194816">
                  <a:moveTo>
                    <a:pt x="0" y="0"/>
                  </a:moveTo>
                  <a:lnTo>
                    <a:pt x="2377440" y="0"/>
                  </a:lnTo>
                  <a:lnTo>
                    <a:pt x="2377440" y="1194816"/>
                  </a:lnTo>
                  <a:lnTo>
                    <a:pt x="0" y="1194816"/>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56896" rIns="0" bIns="60960" numCol="1" spcCol="1270" anchor="ctr" anchorCtr="0">
              <a:noAutofit/>
            </a:bodyPr>
            <a:lstStyle/>
            <a:p>
              <a:pPr marL="0" lvl="0" indent="0" defTabSz="711200">
                <a:lnSpc>
                  <a:spcPct val="90000"/>
                </a:lnSpc>
                <a:spcBef>
                  <a:spcPct val="0"/>
                </a:spcBef>
                <a:spcAft>
                  <a:spcPct val="35000"/>
                </a:spcAft>
                <a:buNone/>
              </a:pPr>
              <a:r>
                <a:rPr lang="vi-VN" sz="1600" kern="1200" noProof="0" dirty="0"/>
                <a:t>Mâu thuẫn này thì ra Trung tâm trọng tài nào hoặc nếu không thì phải chỉ ra Tòa án</a:t>
              </a:r>
            </a:p>
          </p:txBody>
        </p:sp>
      </p:grpSp>
      <p:sp>
        <p:nvSpPr>
          <p:cNvPr id="13" name="Rounded Rectangle 12"/>
          <p:cNvSpPr/>
          <p:nvPr/>
        </p:nvSpPr>
        <p:spPr>
          <a:xfrm>
            <a:off x="2984428" y="2487992"/>
            <a:ext cx="3024477" cy="835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arial"/>
                <a:cs typeface="Times New Roman" panose="02020603050405020304" pitchFamily="18" charset="0"/>
              </a:rPr>
              <a:t>GIẢI QUYẾT TRANH CHẤP</a:t>
            </a:r>
          </a:p>
        </p:txBody>
      </p:sp>
    </p:spTree>
    <p:extLst>
      <p:ext uri="{BB962C8B-B14F-4D97-AF65-F5344CB8AC3E}">
        <p14:creationId xmlns:p14="http://schemas.microsoft.com/office/powerpoint/2010/main" val="2521244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02</a:t>
            </a:r>
          </a:p>
        </p:txBody>
      </p:sp>
      <p:sp>
        <p:nvSpPr>
          <p:cNvPr id="9" name="TextBox 8"/>
          <p:cNvSpPr txBox="1"/>
          <p:nvPr/>
        </p:nvSpPr>
        <p:spPr>
          <a:xfrm>
            <a:off x="2031100" y="726455"/>
            <a:ext cx="7363912" cy="707886"/>
          </a:xfrm>
          <a:prstGeom prst="rect">
            <a:avLst/>
          </a:prstGeom>
          <a:noFill/>
        </p:spPr>
        <p:txBody>
          <a:bodyPr wrap="square" rtlCol="0">
            <a:spAutoFit/>
          </a:bodyPr>
          <a:lstStyle/>
          <a:p>
            <a:r>
              <a:rPr lang="en-US" sz="2000" b="1" dirty="0">
                <a:solidFill>
                  <a:schemeClr val="accent1">
                    <a:lumMod val="50000"/>
                  </a:schemeClr>
                </a:solidFill>
                <a:latin typeface="+mj-lt"/>
                <a:cs typeface="Times New Roman" panose="02020603050405020304" pitchFamily="18" charset="0"/>
              </a:rPr>
              <a:t>THỰC TRẠNG GIAO KẾT VÀ THỰC HIỆN HỢP ĐỒNG MUA BÁN HÀNG HÓA THEO PHÁP LUẬT CHUYÊN NGÀNH</a:t>
            </a:r>
            <a:endParaRPr lang="en-US" sz="2000" dirty="0">
              <a:solidFill>
                <a:schemeClr val="accent1">
                  <a:lumMod val="50000"/>
                </a:schemeClr>
              </a:solidFill>
              <a:latin typeface="+mj-lt"/>
              <a:cs typeface="Times New Roman" panose="02020603050405020304" pitchFamily="18" charset="0"/>
            </a:endParaRPr>
          </a:p>
        </p:txBody>
      </p:sp>
      <p:grpSp>
        <p:nvGrpSpPr>
          <p:cNvPr id="4" name="Group 3"/>
          <p:cNvGrpSpPr/>
          <p:nvPr/>
        </p:nvGrpSpPr>
        <p:grpSpPr>
          <a:xfrm>
            <a:off x="720876" y="1683614"/>
            <a:ext cx="8820689" cy="862366"/>
            <a:chOff x="720877" y="1584999"/>
            <a:chExt cx="8614155" cy="862366"/>
          </a:xfrm>
        </p:grpSpPr>
        <p:sp>
          <p:nvSpPr>
            <p:cNvPr id="12" name="TextBox 11"/>
            <p:cNvSpPr txBox="1"/>
            <p:nvPr/>
          </p:nvSpPr>
          <p:spPr>
            <a:xfrm>
              <a:off x="1454110" y="1794480"/>
              <a:ext cx="7880922" cy="584775"/>
            </a:xfrm>
            <a:prstGeom prst="rect">
              <a:avLst/>
            </a:prstGeom>
            <a:noFill/>
          </p:spPr>
          <p:txBody>
            <a:bodyPr wrap="square" rtlCol="0">
              <a:spAutoFit/>
            </a:bodyPr>
            <a:lstStyle/>
            <a:p>
              <a:r>
                <a:rPr lang="vi-VN" sz="1600" b="1" dirty="0">
                  <a:solidFill>
                    <a:srgbClr val="ED7D31">
                      <a:lumMod val="50000"/>
                    </a:srgbClr>
                  </a:solidFill>
                </a:rPr>
                <a:t>NGUYÊN NHÂN DẪN ĐẾN CÁC TRANH CHẤP VỀ HỢP ĐỒNG MUA BÁN HÀNG HÓA CỦA CÁC DOANH NGHIỆP VIỆT NAM</a:t>
              </a:r>
              <a:endParaRPr lang="en-US" sz="1600" b="1" dirty="0">
                <a:solidFill>
                  <a:srgbClr val="ED7D31">
                    <a:lumMod val="50000"/>
                  </a:srgb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a:cxnSpLocks/>
          </p:cNvCxnSpPr>
          <p:nvPr/>
        </p:nvCxnSpPr>
        <p:spPr>
          <a:xfrm>
            <a:off x="1557410" y="2502747"/>
            <a:ext cx="7480573" cy="0"/>
          </a:xfrm>
          <a:prstGeom prst="straightConnector1">
            <a:avLst/>
          </a:prstGeom>
          <a:noFill/>
          <a:ln w="9525" cap="flat" cmpd="sng">
            <a:solidFill>
              <a:schemeClr val="dk1"/>
            </a:solidFill>
            <a:prstDash val="dot"/>
            <a:miter lim="800000"/>
            <a:headEnd type="none" w="sm" len="sm"/>
            <a:tailEnd type="none" w="sm" len="sm"/>
          </a:ln>
        </p:spPr>
      </p:cxnSp>
      <p:grpSp>
        <p:nvGrpSpPr>
          <p:cNvPr id="2" name="Group 1"/>
          <p:cNvGrpSpPr/>
          <p:nvPr/>
        </p:nvGrpSpPr>
        <p:grpSpPr>
          <a:xfrm>
            <a:off x="2627191" y="2691752"/>
            <a:ext cx="4120118" cy="3696379"/>
            <a:chOff x="2627192" y="1949304"/>
            <a:chExt cx="4120118" cy="3154303"/>
          </a:xfrm>
        </p:grpSpPr>
        <p:sp>
          <p:nvSpPr>
            <p:cNvPr id="5" name="Freeform 4"/>
            <p:cNvSpPr/>
            <p:nvPr/>
          </p:nvSpPr>
          <p:spPr>
            <a:xfrm>
              <a:off x="2627192" y="1949304"/>
              <a:ext cx="1955601" cy="1013743"/>
            </a:xfrm>
            <a:custGeom>
              <a:avLst/>
              <a:gdLst>
                <a:gd name="connsiteX0" fmla="*/ 0 w 1955601"/>
                <a:gd name="connsiteY0" fmla="*/ 0 h 1173360"/>
                <a:gd name="connsiteX1" fmla="*/ 1955601 w 1955601"/>
                <a:gd name="connsiteY1" fmla="*/ 0 h 1173360"/>
                <a:gd name="connsiteX2" fmla="*/ 1955601 w 1955601"/>
                <a:gd name="connsiteY2" fmla="*/ 1173360 h 1173360"/>
                <a:gd name="connsiteX3" fmla="*/ 0 w 1955601"/>
                <a:gd name="connsiteY3" fmla="*/ 1173360 h 1173360"/>
                <a:gd name="connsiteX4" fmla="*/ 0 w 1955601"/>
                <a:gd name="connsiteY4" fmla="*/ 0 h 117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601" h="1173360">
                  <a:moveTo>
                    <a:pt x="0" y="0"/>
                  </a:moveTo>
                  <a:lnTo>
                    <a:pt x="1955601" y="0"/>
                  </a:lnTo>
                  <a:lnTo>
                    <a:pt x="1955601" y="1173360"/>
                  </a:lnTo>
                  <a:lnTo>
                    <a:pt x="0" y="11733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vi-VN" sz="1400" kern="1200" dirty="0">
                  <a:latin typeface="Arial" panose="020B0604020202020204" pitchFamily="34" charset="0"/>
                  <a:cs typeface="Arial" panose="020B0604020202020204" pitchFamily="34" charset="0"/>
                </a:rPr>
                <a:t>Hợp đồng được ký kết sơ sài, không quy định đầy đủ quyền và nghĩa vụ của các bên</a:t>
              </a:r>
            </a:p>
          </p:txBody>
        </p:sp>
        <p:sp>
          <p:nvSpPr>
            <p:cNvPr id="6" name="Freeform 5"/>
            <p:cNvSpPr/>
            <p:nvPr/>
          </p:nvSpPr>
          <p:spPr>
            <a:xfrm>
              <a:off x="4778354" y="1949304"/>
              <a:ext cx="1955601" cy="1013743"/>
            </a:xfrm>
            <a:custGeom>
              <a:avLst/>
              <a:gdLst>
                <a:gd name="connsiteX0" fmla="*/ 0 w 1955601"/>
                <a:gd name="connsiteY0" fmla="*/ 0 h 1173360"/>
                <a:gd name="connsiteX1" fmla="*/ 1955601 w 1955601"/>
                <a:gd name="connsiteY1" fmla="*/ 0 h 1173360"/>
                <a:gd name="connsiteX2" fmla="*/ 1955601 w 1955601"/>
                <a:gd name="connsiteY2" fmla="*/ 1173360 h 1173360"/>
                <a:gd name="connsiteX3" fmla="*/ 0 w 1955601"/>
                <a:gd name="connsiteY3" fmla="*/ 1173360 h 1173360"/>
                <a:gd name="connsiteX4" fmla="*/ 0 w 1955601"/>
                <a:gd name="connsiteY4" fmla="*/ 0 h 117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601" h="1173360">
                  <a:moveTo>
                    <a:pt x="0" y="0"/>
                  </a:moveTo>
                  <a:lnTo>
                    <a:pt x="1955601" y="0"/>
                  </a:lnTo>
                  <a:lnTo>
                    <a:pt x="1955601" y="1173360"/>
                  </a:lnTo>
                  <a:lnTo>
                    <a:pt x="0" y="11733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vi-VN" sz="1400" dirty="0"/>
                <a:t>T</a:t>
              </a:r>
              <a:r>
                <a:rPr lang="vi-VN" sz="1400" kern="1200" dirty="0"/>
                <a:t>hiếu biện pháp phòng ngừa rủi ro</a:t>
              </a:r>
              <a:r>
                <a:rPr lang="en-US" sz="1400" kern="1200" dirty="0"/>
                <a:t>, </a:t>
              </a:r>
              <a:r>
                <a:rPr lang="vi-VN" sz="1400" kern="1200" dirty="0"/>
                <a:t>hoặc</a:t>
              </a:r>
              <a:r>
                <a:rPr lang="en-US" sz="1400" kern="1200" dirty="0"/>
                <a:t> </a:t>
              </a:r>
              <a:r>
                <a:rPr lang="vi-VN" sz="1400" kern="1200" dirty="0"/>
                <a:t>không</a:t>
              </a:r>
              <a:r>
                <a:rPr lang="en-US" sz="1400" kern="1200" dirty="0"/>
                <a:t> </a:t>
              </a:r>
              <a:r>
                <a:rPr lang="en-US" sz="1400" kern="1200" dirty="0">
                  <a:latin typeface="Arial" panose="020B0604020202020204" pitchFamily="34" charset="0"/>
                  <a:cs typeface="Arial" panose="020B0604020202020204" pitchFamily="34" charset="0"/>
                </a:rPr>
                <a:t>am</a:t>
              </a:r>
              <a:r>
                <a:rPr lang="en-US" sz="1400" kern="1200" dirty="0"/>
                <a:t> </a:t>
              </a:r>
              <a:r>
                <a:rPr lang="vi-VN" sz="1400" kern="1200" dirty="0"/>
                <a:t>hiểu</a:t>
              </a:r>
              <a:r>
                <a:rPr lang="en-US" sz="1400" kern="1200" dirty="0"/>
                <a:t> </a:t>
              </a:r>
              <a:r>
                <a:rPr lang="vi-VN" sz="1400" kern="1200" dirty="0"/>
                <a:t>chế tài và các biện pháp có thể bảo vệ mình</a:t>
              </a:r>
            </a:p>
          </p:txBody>
        </p:sp>
        <p:sp>
          <p:nvSpPr>
            <p:cNvPr id="7" name="Freeform 6"/>
            <p:cNvSpPr/>
            <p:nvPr/>
          </p:nvSpPr>
          <p:spPr>
            <a:xfrm>
              <a:off x="2627192" y="3131096"/>
              <a:ext cx="1955601" cy="892598"/>
            </a:xfrm>
            <a:custGeom>
              <a:avLst/>
              <a:gdLst>
                <a:gd name="connsiteX0" fmla="*/ 0 w 1955601"/>
                <a:gd name="connsiteY0" fmla="*/ 0 h 1173360"/>
                <a:gd name="connsiteX1" fmla="*/ 1955601 w 1955601"/>
                <a:gd name="connsiteY1" fmla="*/ 0 h 1173360"/>
                <a:gd name="connsiteX2" fmla="*/ 1955601 w 1955601"/>
                <a:gd name="connsiteY2" fmla="*/ 1173360 h 1173360"/>
                <a:gd name="connsiteX3" fmla="*/ 0 w 1955601"/>
                <a:gd name="connsiteY3" fmla="*/ 1173360 h 1173360"/>
                <a:gd name="connsiteX4" fmla="*/ 0 w 1955601"/>
                <a:gd name="connsiteY4" fmla="*/ 0 h 117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601" h="1173360">
                  <a:moveTo>
                    <a:pt x="0" y="0"/>
                  </a:moveTo>
                  <a:lnTo>
                    <a:pt x="1955601" y="0"/>
                  </a:lnTo>
                  <a:lnTo>
                    <a:pt x="1955601" y="1173360"/>
                  </a:lnTo>
                  <a:lnTo>
                    <a:pt x="0" y="11733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vi-VN" sz="1400" kern="1200" dirty="0">
                  <a:latin typeface="Arial" panose="020B0604020202020204" pitchFamily="34" charset="0"/>
                  <a:cs typeface="Arial" panose="020B0604020202020204" pitchFamily="34" charset="0"/>
                </a:rPr>
                <a:t>Vi phạm chất lượng số lượng, chủng loại và giấy tờ tài liệu kèm theo hàng hóa</a:t>
              </a:r>
            </a:p>
          </p:txBody>
        </p:sp>
        <p:sp>
          <p:nvSpPr>
            <p:cNvPr id="14" name="Freeform 13"/>
            <p:cNvSpPr/>
            <p:nvPr/>
          </p:nvSpPr>
          <p:spPr>
            <a:xfrm>
              <a:off x="4791709" y="3131096"/>
              <a:ext cx="1955601" cy="892598"/>
            </a:xfrm>
            <a:custGeom>
              <a:avLst/>
              <a:gdLst>
                <a:gd name="connsiteX0" fmla="*/ 0 w 1955601"/>
                <a:gd name="connsiteY0" fmla="*/ 0 h 1173360"/>
                <a:gd name="connsiteX1" fmla="*/ 1955601 w 1955601"/>
                <a:gd name="connsiteY1" fmla="*/ 0 h 1173360"/>
                <a:gd name="connsiteX2" fmla="*/ 1955601 w 1955601"/>
                <a:gd name="connsiteY2" fmla="*/ 1173360 h 1173360"/>
                <a:gd name="connsiteX3" fmla="*/ 0 w 1955601"/>
                <a:gd name="connsiteY3" fmla="*/ 1173360 h 1173360"/>
                <a:gd name="connsiteX4" fmla="*/ 0 w 1955601"/>
                <a:gd name="connsiteY4" fmla="*/ 0 h 117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601" h="1173360">
                  <a:moveTo>
                    <a:pt x="0" y="0"/>
                  </a:moveTo>
                  <a:lnTo>
                    <a:pt x="1955601" y="0"/>
                  </a:lnTo>
                  <a:lnTo>
                    <a:pt x="1955601" y="1173360"/>
                  </a:lnTo>
                  <a:lnTo>
                    <a:pt x="0" y="11733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vi-VN" sz="1400" kern="1200" dirty="0">
                  <a:latin typeface="Arial" panose="020B0604020202020204" pitchFamily="34" charset="0"/>
                  <a:cs typeface="Arial" panose="020B0604020202020204" pitchFamily="34" charset="0"/>
                </a:rPr>
                <a:t>Do đã nhận tiền đặt cọc trước nhưng không giao hàng</a:t>
              </a:r>
            </a:p>
          </p:txBody>
        </p:sp>
        <p:sp>
          <p:nvSpPr>
            <p:cNvPr id="15" name="Freeform 14"/>
            <p:cNvSpPr/>
            <p:nvPr/>
          </p:nvSpPr>
          <p:spPr>
            <a:xfrm>
              <a:off x="3702773" y="4191741"/>
              <a:ext cx="1955601" cy="911866"/>
            </a:xfrm>
            <a:custGeom>
              <a:avLst/>
              <a:gdLst>
                <a:gd name="connsiteX0" fmla="*/ 0 w 1955601"/>
                <a:gd name="connsiteY0" fmla="*/ 0 h 1173360"/>
                <a:gd name="connsiteX1" fmla="*/ 1955601 w 1955601"/>
                <a:gd name="connsiteY1" fmla="*/ 0 h 1173360"/>
                <a:gd name="connsiteX2" fmla="*/ 1955601 w 1955601"/>
                <a:gd name="connsiteY2" fmla="*/ 1173360 h 1173360"/>
                <a:gd name="connsiteX3" fmla="*/ 0 w 1955601"/>
                <a:gd name="connsiteY3" fmla="*/ 1173360 h 1173360"/>
                <a:gd name="connsiteX4" fmla="*/ 0 w 1955601"/>
                <a:gd name="connsiteY4" fmla="*/ 0 h 117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601" h="1173360">
                  <a:moveTo>
                    <a:pt x="0" y="0"/>
                  </a:moveTo>
                  <a:lnTo>
                    <a:pt x="1955601" y="0"/>
                  </a:lnTo>
                  <a:lnTo>
                    <a:pt x="1955601" y="1173360"/>
                  </a:lnTo>
                  <a:lnTo>
                    <a:pt x="0" y="117336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ts val="1200"/>
                </a:spcAft>
              </a:pPr>
              <a:r>
                <a:rPr lang="vi-VN" sz="1400" kern="1200" dirty="0"/>
                <a:t>Do không ký hoàn tất hồ sơ giao hàng, biên bản nghiệm thu lắp đặt xác nhận tiền hàng</a:t>
              </a:r>
            </a:p>
          </p:txBody>
        </p:sp>
      </p:grpSp>
    </p:spTree>
    <p:extLst>
      <p:ext uri="{BB962C8B-B14F-4D97-AF65-F5344CB8AC3E}">
        <p14:creationId xmlns:p14="http://schemas.microsoft.com/office/powerpoint/2010/main" val="198797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03</a:t>
            </a:r>
          </a:p>
        </p:txBody>
      </p:sp>
      <p:sp>
        <p:nvSpPr>
          <p:cNvPr id="9" name="TextBox 8"/>
          <p:cNvSpPr txBox="1"/>
          <p:nvPr/>
        </p:nvSpPr>
        <p:spPr>
          <a:xfrm>
            <a:off x="2031100" y="726455"/>
            <a:ext cx="7112900" cy="1015663"/>
          </a:xfrm>
          <a:prstGeom prst="rect">
            <a:avLst/>
          </a:prstGeom>
          <a:noFill/>
        </p:spPr>
        <p:txBody>
          <a:bodyPr wrap="square" rtlCol="0">
            <a:spAutoFit/>
          </a:bodyPr>
          <a:lstStyle/>
          <a:p>
            <a:r>
              <a:rPr lang="vi-VN" sz="2000" b="1" dirty="0">
                <a:solidFill>
                  <a:schemeClr val="accent1">
                    <a:lumMod val="50000"/>
                  </a:schemeClr>
                </a:solidFill>
                <a:latin typeface="Calibri Light" panose="020F0302020204030204" pitchFamily="34" charset="0"/>
                <a:cs typeface="Calibri Light" panose="020F0302020204030204" pitchFamily="34" charset="0"/>
              </a:rPr>
              <a:t>BẤT CẬP TRONG QUÁ TRÌNH ÁP DỤNG PHÁP LUẬT  VỀ CÁC LOẠI HỢP ĐỒNG CỤ THỂ TRONG PHÁP LUẬT CHUYÊN NGÀNH VÀ ĐỀ XUẤT HƯỚNG HOÀN THIỆN</a:t>
            </a:r>
            <a:endParaRPr lang="en-US" sz="2000" b="1" dirty="0">
              <a:solidFill>
                <a:schemeClr val="accent1">
                  <a:lumMod val="50000"/>
                </a:schemeClr>
              </a:solidFill>
              <a:latin typeface="Calibri Light" panose="020F0302020204030204" pitchFamily="34" charset="0"/>
              <a:cs typeface="Calibri Light" panose="020F0302020204030204" pitchFamily="34" charset="0"/>
            </a:endParaRPr>
          </a:p>
        </p:txBody>
      </p:sp>
      <p:grpSp>
        <p:nvGrpSpPr>
          <p:cNvPr id="3" name="Group 2">
            <a:extLst>
              <a:ext uri="{FF2B5EF4-FFF2-40B4-BE49-F238E27FC236}">
                <a16:creationId xmlns:a16="http://schemas.microsoft.com/office/drawing/2014/main" id="{39871A04-6D3F-49E7-B5CE-F6E90AA0654E}"/>
              </a:ext>
            </a:extLst>
          </p:cNvPr>
          <p:cNvGrpSpPr/>
          <p:nvPr/>
        </p:nvGrpSpPr>
        <p:grpSpPr>
          <a:xfrm>
            <a:off x="653033" y="1686766"/>
            <a:ext cx="8565917" cy="840512"/>
            <a:chOff x="653033" y="1686766"/>
            <a:chExt cx="8565917" cy="840512"/>
          </a:xfrm>
        </p:grpSpPr>
        <p:sp>
          <p:nvSpPr>
            <p:cNvPr id="12" name="TextBox 11"/>
            <p:cNvSpPr txBox="1"/>
            <p:nvPr/>
          </p:nvSpPr>
          <p:spPr>
            <a:xfrm>
              <a:off x="1546639" y="1893095"/>
              <a:ext cx="7672311" cy="584775"/>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B</a:t>
              </a:r>
              <a:r>
                <a:rPr lang="vi-VN" sz="1600" b="1" dirty="0">
                  <a:solidFill>
                    <a:schemeClr val="accent2">
                      <a:lumMod val="50000"/>
                    </a:schemeClr>
                  </a:solidFill>
                  <a:latin typeface="Arial" panose="020B0604020202020204" pitchFamily="34" charset="0"/>
                  <a:cs typeface="Arial" panose="020B0604020202020204" pitchFamily="34" charset="0"/>
                </a:rPr>
                <a:t>ẤT CẬP TRONG QUÁ TRÌNH ÁP DỤNG CÁC QUY ĐỊNH CỦA PHÁP LUẬT VỀ HỢP ĐỒNG</a:t>
              </a:r>
              <a:endParaRPr lang="en-US" sz="1600" b="1" dirty="0">
                <a:solidFill>
                  <a:schemeClr val="accent2">
                    <a:lumMod val="50000"/>
                  </a:schemeClr>
                </a:solidFill>
                <a:latin typeface="Arial" panose="020B0604020202020204" pitchFamily="34" charset="0"/>
                <a:cs typeface="Arial" panose="020B0604020202020204" pitchFamily="34" charset="0"/>
              </a:endParaRPr>
            </a:p>
          </p:txBody>
        </p:sp>
        <p:cxnSp>
          <p:nvCxnSpPr>
            <p:cNvPr id="52" name="Google Shape;829;p125"/>
            <p:cNvCxnSpPr>
              <a:cxnSpLocks/>
            </p:cNvCxnSpPr>
            <p:nvPr/>
          </p:nvCxnSpPr>
          <p:spPr>
            <a:xfrm>
              <a:off x="1663426" y="2502741"/>
              <a:ext cx="7348052" cy="0"/>
            </a:xfrm>
            <a:prstGeom prst="straightConnector1">
              <a:avLst/>
            </a:prstGeom>
            <a:noFill/>
            <a:ln w="9525" cap="flat" cmpd="sng">
              <a:solidFill>
                <a:schemeClr val="dk1"/>
              </a:solidFill>
              <a:prstDash val="dot"/>
              <a:miter lim="800000"/>
              <a:headEnd type="none" w="sm" len="sm"/>
              <a:tailEnd type="none" w="sm" len="sm"/>
            </a:ln>
          </p:spPr>
        </p:cxnSp>
        <p:grpSp>
          <p:nvGrpSpPr>
            <p:cNvPr id="2" name="Group 1">
              <a:extLst>
                <a:ext uri="{FF2B5EF4-FFF2-40B4-BE49-F238E27FC236}">
                  <a16:creationId xmlns:a16="http://schemas.microsoft.com/office/drawing/2014/main" id="{84A3DC4B-6958-4223-B3D3-45EE596B1BC8}"/>
                </a:ext>
              </a:extLst>
            </p:cNvPr>
            <p:cNvGrpSpPr/>
            <p:nvPr/>
          </p:nvGrpSpPr>
          <p:grpSpPr>
            <a:xfrm>
              <a:off x="653033" y="1686766"/>
              <a:ext cx="1002343" cy="840512"/>
              <a:chOff x="653033" y="1686766"/>
              <a:chExt cx="1002343" cy="840512"/>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3" y="1686766"/>
                <a:ext cx="1002343" cy="840512"/>
              </a:xfrm>
              <a:prstGeom prst="rect">
                <a:avLst/>
              </a:prstGeom>
            </p:spPr>
          </p:pic>
          <p:sp>
            <p:nvSpPr>
              <p:cNvPr id="18" name="TextBox 17"/>
              <p:cNvSpPr txBox="1"/>
              <p:nvPr/>
            </p:nvSpPr>
            <p:spPr>
              <a:xfrm>
                <a:off x="968173" y="1814635"/>
                <a:ext cx="508644" cy="461665"/>
              </a:xfrm>
              <a:prstGeom prst="rect">
                <a:avLst/>
              </a:prstGeom>
              <a:noFill/>
            </p:spPr>
            <p:txBody>
              <a:bodyPr wrap="square" rtlCol="0">
                <a:spAutoFit/>
              </a:bodyPr>
              <a:lstStyle/>
              <a:p>
                <a:r>
                  <a:rPr lang="en-US" sz="2400" dirty="0">
                    <a:solidFill>
                      <a:prstClr val="black"/>
                    </a:solidFill>
                  </a:rPr>
                  <a:t>1</a:t>
                </a:r>
              </a:p>
            </p:txBody>
          </p:sp>
        </p:grpSp>
      </p:grpSp>
      <p:grpSp>
        <p:nvGrpSpPr>
          <p:cNvPr id="19" name="Group 18"/>
          <p:cNvGrpSpPr/>
          <p:nvPr/>
        </p:nvGrpSpPr>
        <p:grpSpPr>
          <a:xfrm>
            <a:off x="720038" y="2982191"/>
            <a:ext cx="3872003" cy="1329388"/>
            <a:chOff x="720038" y="3197351"/>
            <a:chExt cx="3872003" cy="1329388"/>
          </a:xfrm>
        </p:grpSpPr>
        <p:grpSp>
          <p:nvGrpSpPr>
            <p:cNvPr id="20" name="Group 19"/>
            <p:cNvGrpSpPr/>
            <p:nvPr/>
          </p:nvGrpSpPr>
          <p:grpSpPr>
            <a:xfrm>
              <a:off x="720038" y="3197351"/>
              <a:ext cx="3872003" cy="1329388"/>
              <a:chOff x="720038" y="3197351"/>
              <a:chExt cx="3872003" cy="1329388"/>
            </a:xfrm>
          </p:grpSpPr>
          <p:sp>
            <p:nvSpPr>
              <p:cNvPr id="22" name="Freeform 21"/>
              <p:cNvSpPr/>
              <p:nvPr/>
            </p:nvSpPr>
            <p:spPr>
              <a:xfrm>
                <a:off x="874918" y="3365138"/>
                <a:ext cx="3717123" cy="1161601"/>
              </a:xfrm>
              <a:custGeom>
                <a:avLst/>
                <a:gdLst>
                  <a:gd name="connsiteX0" fmla="*/ 0 w 3717123"/>
                  <a:gd name="connsiteY0" fmla="*/ 0 h 1161601"/>
                  <a:gd name="connsiteX1" fmla="*/ 3717123 w 3717123"/>
                  <a:gd name="connsiteY1" fmla="*/ 0 h 1161601"/>
                  <a:gd name="connsiteX2" fmla="*/ 3717123 w 3717123"/>
                  <a:gd name="connsiteY2" fmla="*/ 1161601 h 1161601"/>
                  <a:gd name="connsiteX3" fmla="*/ 0 w 3717123"/>
                  <a:gd name="connsiteY3" fmla="*/ 1161601 h 1161601"/>
                  <a:gd name="connsiteX4" fmla="*/ 0 w 3717123"/>
                  <a:gd name="connsiteY4" fmla="*/ 0 h 116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123" h="1161601">
                    <a:moveTo>
                      <a:pt x="0" y="0"/>
                    </a:moveTo>
                    <a:lnTo>
                      <a:pt x="3717123" y="0"/>
                    </a:lnTo>
                    <a:lnTo>
                      <a:pt x="3717123" y="1161601"/>
                    </a:lnTo>
                    <a:lnTo>
                      <a:pt x="0" y="116160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86791" tIns="80010" rIns="80010" bIns="80010" numCol="1" spcCol="1270" anchor="ctr" anchorCtr="0">
                <a:noAutofit/>
              </a:bodyPr>
              <a:lstStyle/>
              <a:p>
                <a:pPr defTabSz="933450">
                  <a:lnSpc>
                    <a:spcPct val="90000"/>
                  </a:lnSpc>
                  <a:spcBef>
                    <a:spcPct val="0"/>
                  </a:spcBef>
                  <a:spcAft>
                    <a:spcPct val="35000"/>
                  </a:spcAft>
                </a:pPr>
                <a:r>
                  <a:rPr lang="vi-VN" sz="1600" dirty="0">
                    <a:solidFill>
                      <a:prstClr val="black">
                        <a:hueOff val="0"/>
                        <a:satOff val="0"/>
                        <a:lumOff val="0"/>
                        <a:alphaOff val="0"/>
                      </a:prstClr>
                    </a:solidFill>
                    <a:cs typeface="Times New Roman" panose="02020603050405020304" pitchFamily="18" charset="0"/>
                  </a:rPr>
                  <a:t>Khái niệm chế tài “Buộc thực hiện đúng hợp đồng</a:t>
                </a:r>
                <a:r>
                  <a:rPr lang="vi-VN" sz="1600" dirty="0">
                    <a:solidFill>
                      <a:prstClr val="black">
                        <a:hueOff val="0"/>
                        <a:satOff val="0"/>
                        <a:lumOff val="0"/>
                        <a:alphaOff val="0"/>
                      </a:prstClr>
                    </a:solidFill>
                    <a:cs typeface="Arial" pitchFamily="34" charset="0"/>
                  </a:rPr>
                  <a:t>”</a:t>
                </a:r>
                <a:endParaRPr lang="vi-VN" sz="1600" dirty="0">
                  <a:solidFill>
                    <a:prstClr val="black">
                      <a:hueOff val="0"/>
                      <a:satOff val="0"/>
                      <a:lumOff val="0"/>
                      <a:alphaOff val="0"/>
                    </a:prstClr>
                  </a:solidFill>
                </a:endParaRPr>
              </a:p>
            </p:txBody>
          </p:sp>
          <p:sp>
            <p:nvSpPr>
              <p:cNvPr id="23" name="Rectangle 22"/>
              <p:cNvSpPr/>
              <p:nvPr/>
            </p:nvSpPr>
            <p:spPr>
              <a:xfrm>
                <a:off x="720038" y="3197351"/>
                <a:ext cx="813120" cy="1219681"/>
              </a:xfrm>
              <a:prstGeom prst="rect">
                <a:avLst/>
              </a:prstGeom>
              <a:solidFill>
                <a:srgbClr val="8EB54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1" name="TextBox 20"/>
            <p:cNvSpPr txBox="1"/>
            <p:nvPr/>
          </p:nvSpPr>
          <p:spPr>
            <a:xfrm>
              <a:off x="874918" y="3365138"/>
              <a:ext cx="658240" cy="707886"/>
            </a:xfrm>
            <a:prstGeom prst="rect">
              <a:avLst/>
            </a:prstGeom>
            <a:noFill/>
          </p:spPr>
          <p:txBody>
            <a:bodyPr wrap="square" rtlCol="0">
              <a:spAutoFit/>
            </a:bodyPr>
            <a:lstStyle/>
            <a:p>
              <a:r>
                <a:rPr lang="en-US" sz="4000" b="1" dirty="0">
                  <a:solidFill>
                    <a:prstClr val="black"/>
                  </a:solidFill>
                </a:rPr>
                <a:t>1</a:t>
              </a:r>
              <a:endParaRPr lang="vi-VN" sz="4000" b="1" dirty="0">
                <a:solidFill>
                  <a:prstClr val="black"/>
                </a:solidFill>
              </a:endParaRPr>
            </a:p>
          </p:txBody>
        </p:sp>
      </p:grpSp>
      <p:grpSp>
        <p:nvGrpSpPr>
          <p:cNvPr id="24" name="Group 23"/>
          <p:cNvGrpSpPr/>
          <p:nvPr/>
        </p:nvGrpSpPr>
        <p:grpSpPr>
          <a:xfrm>
            <a:off x="4790082" y="2982191"/>
            <a:ext cx="3872003" cy="1329388"/>
            <a:chOff x="4790082" y="3197351"/>
            <a:chExt cx="3872003" cy="1329388"/>
          </a:xfrm>
        </p:grpSpPr>
        <p:grpSp>
          <p:nvGrpSpPr>
            <p:cNvPr id="25" name="Group 24"/>
            <p:cNvGrpSpPr/>
            <p:nvPr/>
          </p:nvGrpSpPr>
          <p:grpSpPr>
            <a:xfrm>
              <a:off x="4790082" y="3197351"/>
              <a:ext cx="3872003" cy="1329388"/>
              <a:chOff x="4790082" y="3197351"/>
              <a:chExt cx="3872003" cy="1329388"/>
            </a:xfrm>
          </p:grpSpPr>
          <p:sp>
            <p:nvSpPr>
              <p:cNvPr id="27" name="Freeform 26"/>
              <p:cNvSpPr/>
              <p:nvPr/>
            </p:nvSpPr>
            <p:spPr>
              <a:xfrm>
                <a:off x="4944962" y="3365138"/>
                <a:ext cx="3717123" cy="1161601"/>
              </a:xfrm>
              <a:custGeom>
                <a:avLst/>
                <a:gdLst>
                  <a:gd name="connsiteX0" fmla="*/ 0 w 3717123"/>
                  <a:gd name="connsiteY0" fmla="*/ 0 h 1161601"/>
                  <a:gd name="connsiteX1" fmla="*/ 3717123 w 3717123"/>
                  <a:gd name="connsiteY1" fmla="*/ 0 h 1161601"/>
                  <a:gd name="connsiteX2" fmla="*/ 3717123 w 3717123"/>
                  <a:gd name="connsiteY2" fmla="*/ 1161601 h 1161601"/>
                  <a:gd name="connsiteX3" fmla="*/ 0 w 3717123"/>
                  <a:gd name="connsiteY3" fmla="*/ 1161601 h 1161601"/>
                  <a:gd name="connsiteX4" fmla="*/ 0 w 3717123"/>
                  <a:gd name="connsiteY4" fmla="*/ 0 h 116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123" h="1161601">
                    <a:moveTo>
                      <a:pt x="0" y="0"/>
                    </a:moveTo>
                    <a:lnTo>
                      <a:pt x="3717123" y="0"/>
                    </a:lnTo>
                    <a:lnTo>
                      <a:pt x="3717123" y="1161601"/>
                    </a:lnTo>
                    <a:lnTo>
                      <a:pt x="0" y="116160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86791" tIns="80010" rIns="80010" bIns="80010" numCol="1" spcCol="1270" anchor="ctr" anchorCtr="0">
                <a:noAutofit/>
              </a:bodyPr>
              <a:lstStyle/>
              <a:p>
                <a:pPr defTabSz="933450">
                  <a:lnSpc>
                    <a:spcPct val="90000"/>
                  </a:lnSpc>
                  <a:spcBef>
                    <a:spcPct val="0"/>
                  </a:spcBef>
                  <a:spcAft>
                    <a:spcPct val="35000"/>
                  </a:spcAft>
                </a:pPr>
                <a:r>
                  <a:rPr lang="vi-VN" sz="1600" dirty="0">
                    <a:solidFill>
                      <a:prstClr val="black">
                        <a:hueOff val="0"/>
                        <a:satOff val="0"/>
                        <a:lumOff val="0"/>
                        <a:alphaOff val="0"/>
                      </a:prstClr>
                    </a:solidFill>
                    <a:cs typeface="Times New Roman" panose="02020603050405020304" pitchFamily="18" charset="0"/>
                  </a:rPr>
                  <a:t>Chế tài phạt vi phạm hợp đồng</a:t>
                </a:r>
                <a:r>
                  <a:rPr lang="en-US" sz="1600" dirty="0">
                    <a:solidFill>
                      <a:prstClr val="black">
                        <a:hueOff val="0"/>
                        <a:satOff val="0"/>
                        <a:lumOff val="0"/>
                        <a:alphaOff val="0"/>
                      </a:prstClr>
                    </a:solidFill>
                    <a:cs typeface="Arial" pitchFamily="34" charset="0"/>
                  </a:rPr>
                  <a:t>	</a:t>
                </a:r>
                <a:endParaRPr lang="vi-VN" sz="1600" dirty="0">
                  <a:solidFill>
                    <a:prstClr val="black">
                      <a:hueOff val="0"/>
                      <a:satOff val="0"/>
                      <a:lumOff val="0"/>
                      <a:alphaOff val="0"/>
                    </a:prstClr>
                  </a:solidFill>
                </a:endParaRPr>
              </a:p>
            </p:txBody>
          </p:sp>
          <p:sp>
            <p:nvSpPr>
              <p:cNvPr id="28" name="Rectangle 27"/>
              <p:cNvSpPr/>
              <p:nvPr/>
            </p:nvSpPr>
            <p:spPr>
              <a:xfrm>
                <a:off x="4790082" y="3197351"/>
                <a:ext cx="813120" cy="1219681"/>
              </a:xfrm>
              <a:prstGeom prst="rect">
                <a:avLst/>
              </a:prstGeom>
              <a:solidFill>
                <a:srgbClr val="8EB54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6" name="TextBox 25"/>
            <p:cNvSpPr txBox="1"/>
            <p:nvPr/>
          </p:nvSpPr>
          <p:spPr>
            <a:xfrm>
              <a:off x="4944962" y="3453248"/>
              <a:ext cx="658240" cy="707886"/>
            </a:xfrm>
            <a:prstGeom prst="rect">
              <a:avLst/>
            </a:prstGeom>
            <a:noFill/>
          </p:spPr>
          <p:txBody>
            <a:bodyPr wrap="square" rtlCol="0">
              <a:spAutoFit/>
            </a:bodyPr>
            <a:lstStyle/>
            <a:p>
              <a:r>
                <a:rPr lang="en-US" sz="4000" b="1">
                  <a:solidFill>
                    <a:prstClr val="black"/>
                  </a:solidFill>
                </a:rPr>
                <a:t>2</a:t>
              </a:r>
              <a:endParaRPr lang="vi-VN" sz="4000" b="1">
                <a:solidFill>
                  <a:prstClr val="black"/>
                </a:solidFill>
              </a:endParaRPr>
            </a:p>
          </p:txBody>
        </p:sp>
      </p:grpSp>
      <p:grpSp>
        <p:nvGrpSpPr>
          <p:cNvPr id="29" name="Group 28"/>
          <p:cNvGrpSpPr/>
          <p:nvPr/>
        </p:nvGrpSpPr>
        <p:grpSpPr>
          <a:xfrm>
            <a:off x="720038" y="4444518"/>
            <a:ext cx="3872003" cy="1329388"/>
            <a:chOff x="720038" y="4659678"/>
            <a:chExt cx="3872003" cy="1329388"/>
          </a:xfrm>
        </p:grpSpPr>
        <p:grpSp>
          <p:nvGrpSpPr>
            <p:cNvPr id="30" name="Group 29"/>
            <p:cNvGrpSpPr/>
            <p:nvPr/>
          </p:nvGrpSpPr>
          <p:grpSpPr>
            <a:xfrm>
              <a:off x="720038" y="4659678"/>
              <a:ext cx="3872003" cy="1329388"/>
              <a:chOff x="720038" y="4659678"/>
              <a:chExt cx="3872003" cy="1329388"/>
            </a:xfrm>
          </p:grpSpPr>
          <p:sp>
            <p:nvSpPr>
              <p:cNvPr id="32" name="Freeform 31"/>
              <p:cNvSpPr/>
              <p:nvPr/>
            </p:nvSpPr>
            <p:spPr>
              <a:xfrm>
                <a:off x="874918" y="4827465"/>
                <a:ext cx="3717123" cy="1161601"/>
              </a:xfrm>
              <a:custGeom>
                <a:avLst/>
                <a:gdLst>
                  <a:gd name="connsiteX0" fmla="*/ 0 w 3717123"/>
                  <a:gd name="connsiteY0" fmla="*/ 0 h 1161601"/>
                  <a:gd name="connsiteX1" fmla="*/ 3717123 w 3717123"/>
                  <a:gd name="connsiteY1" fmla="*/ 0 h 1161601"/>
                  <a:gd name="connsiteX2" fmla="*/ 3717123 w 3717123"/>
                  <a:gd name="connsiteY2" fmla="*/ 1161601 h 1161601"/>
                  <a:gd name="connsiteX3" fmla="*/ 0 w 3717123"/>
                  <a:gd name="connsiteY3" fmla="*/ 1161601 h 1161601"/>
                  <a:gd name="connsiteX4" fmla="*/ 0 w 3717123"/>
                  <a:gd name="connsiteY4" fmla="*/ 0 h 116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123" h="1161601">
                    <a:moveTo>
                      <a:pt x="0" y="0"/>
                    </a:moveTo>
                    <a:lnTo>
                      <a:pt x="3717123" y="0"/>
                    </a:lnTo>
                    <a:lnTo>
                      <a:pt x="3717123" y="1161601"/>
                    </a:lnTo>
                    <a:lnTo>
                      <a:pt x="0" y="116160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86791" tIns="80010" rIns="80010" bIns="80010" numCol="1" spcCol="1270" anchor="ctr" anchorCtr="0">
                <a:noAutofit/>
              </a:bodyPr>
              <a:lstStyle/>
              <a:p>
                <a:pPr defTabSz="933450">
                  <a:lnSpc>
                    <a:spcPct val="90000"/>
                  </a:lnSpc>
                  <a:spcBef>
                    <a:spcPct val="0"/>
                  </a:spcBef>
                  <a:spcAft>
                    <a:spcPct val="35000"/>
                  </a:spcAft>
                </a:pPr>
                <a:r>
                  <a:rPr lang="vi-VN" sz="1600" dirty="0">
                    <a:solidFill>
                      <a:prstClr val="black">
                        <a:hueOff val="0"/>
                        <a:satOff val="0"/>
                        <a:lumOff val="0"/>
                        <a:alphaOff val="0"/>
                      </a:prstClr>
                    </a:solidFill>
                    <a:cs typeface="Times New Roman" panose="02020603050405020304" pitchFamily="18" charset="0"/>
                  </a:rPr>
                  <a:t>Chế tài tạm ngừng thực hiện hợp đồng</a:t>
                </a:r>
              </a:p>
            </p:txBody>
          </p:sp>
          <p:sp>
            <p:nvSpPr>
              <p:cNvPr id="33" name="Rectangle 32"/>
              <p:cNvSpPr/>
              <p:nvPr/>
            </p:nvSpPr>
            <p:spPr>
              <a:xfrm>
                <a:off x="720038" y="4659678"/>
                <a:ext cx="813120" cy="1219681"/>
              </a:xfrm>
              <a:prstGeom prst="rect">
                <a:avLst/>
              </a:prstGeom>
              <a:solidFill>
                <a:srgbClr val="8EB54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1" name="TextBox 30"/>
            <p:cNvSpPr txBox="1"/>
            <p:nvPr/>
          </p:nvSpPr>
          <p:spPr>
            <a:xfrm>
              <a:off x="906362" y="4872473"/>
              <a:ext cx="658240" cy="707886"/>
            </a:xfrm>
            <a:prstGeom prst="rect">
              <a:avLst/>
            </a:prstGeom>
            <a:noFill/>
          </p:spPr>
          <p:txBody>
            <a:bodyPr wrap="square" rtlCol="0">
              <a:spAutoFit/>
            </a:bodyPr>
            <a:lstStyle/>
            <a:p>
              <a:r>
                <a:rPr lang="en-US" sz="4000" b="1">
                  <a:solidFill>
                    <a:prstClr val="black"/>
                  </a:solidFill>
                </a:rPr>
                <a:t>3</a:t>
              </a:r>
              <a:endParaRPr lang="vi-VN" sz="4000" b="1">
                <a:solidFill>
                  <a:prstClr val="black"/>
                </a:solidFill>
              </a:endParaRPr>
            </a:p>
          </p:txBody>
        </p:sp>
      </p:grpSp>
      <p:grpSp>
        <p:nvGrpSpPr>
          <p:cNvPr id="34" name="Group 33"/>
          <p:cNvGrpSpPr/>
          <p:nvPr/>
        </p:nvGrpSpPr>
        <p:grpSpPr>
          <a:xfrm>
            <a:off x="4790082" y="4444518"/>
            <a:ext cx="3872003" cy="1329388"/>
            <a:chOff x="4790082" y="4659678"/>
            <a:chExt cx="3872003" cy="1329388"/>
          </a:xfrm>
        </p:grpSpPr>
        <p:grpSp>
          <p:nvGrpSpPr>
            <p:cNvPr id="35" name="Group 34"/>
            <p:cNvGrpSpPr/>
            <p:nvPr/>
          </p:nvGrpSpPr>
          <p:grpSpPr>
            <a:xfrm>
              <a:off x="4790082" y="4659678"/>
              <a:ext cx="3872003" cy="1329388"/>
              <a:chOff x="4790082" y="4659678"/>
              <a:chExt cx="3872003" cy="1329388"/>
            </a:xfrm>
          </p:grpSpPr>
          <p:sp>
            <p:nvSpPr>
              <p:cNvPr id="37" name="Freeform 36"/>
              <p:cNvSpPr/>
              <p:nvPr/>
            </p:nvSpPr>
            <p:spPr>
              <a:xfrm>
                <a:off x="4944962" y="4827465"/>
                <a:ext cx="3717123" cy="1161601"/>
              </a:xfrm>
              <a:custGeom>
                <a:avLst/>
                <a:gdLst>
                  <a:gd name="connsiteX0" fmla="*/ 0 w 3717123"/>
                  <a:gd name="connsiteY0" fmla="*/ 0 h 1161601"/>
                  <a:gd name="connsiteX1" fmla="*/ 3717123 w 3717123"/>
                  <a:gd name="connsiteY1" fmla="*/ 0 h 1161601"/>
                  <a:gd name="connsiteX2" fmla="*/ 3717123 w 3717123"/>
                  <a:gd name="connsiteY2" fmla="*/ 1161601 h 1161601"/>
                  <a:gd name="connsiteX3" fmla="*/ 0 w 3717123"/>
                  <a:gd name="connsiteY3" fmla="*/ 1161601 h 1161601"/>
                  <a:gd name="connsiteX4" fmla="*/ 0 w 3717123"/>
                  <a:gd name="connsiteY4" fmla="*/ 0 h 116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123" h="1161601">
                    <a:moveTo>
                      <a:pt x="0" y="0"/>
                    </a:moveTo>
                    <a:lnTo>
                      <a:pt x="3717123" y="0"/>
                    </a:lnTo>
                    <a:lnTo>
                      <a:pt x="3717123" y="1161601"/>
                    </a:lnTo>
                    <a:lnTo>
                      <a:pt x="0" y="116160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86791" tIns="80010" rIns="80010" bIns="80010" numCol="1" spcCol="1270" anchor="ctr" anchorCtr="0">
                <a:noAutofit/>
              </a:bodyPr>
              <a:lstStyle/>
              <a:p>
                <a:pPr defTabSz="933450">
                  <a:lnSpc>
                    <a:spcPct val="90000"/>
                  </a:lnSpc>
                  <a:spcBef>
                    <a:spcPct val="0"/>
                  </a:spcBef>
                  <a:spcAft>
                    <a:spcPct val="35000"/>
                  </a:spcAft>
                </a:pPr>
                <a:r>
                  <a:rPr lang="en-US" sz="1600" dirty="0">
                    <a:solidFill>
                      <a:prstClr val="black">
                        <a:hueOff val="0"/>
                        <a:satOff val="0"/>
                        <a:lumOff val="0"/>
                        <a:alphaOff val="0"/>
                      </a:prstClr>
                    </a:solidFill>
                    <a:cs typeface="Arial" pitchFamily="34" charset="0"/>
                  </a:rPr>
                  <a:t>C</a:t>
                </a:r>
                <a:r>
                  <a:rPr lang="vi-VN" sz="1600" dirty="0">
                    <a:solidFill>
                      <a:prstClr val="black">
                        <a:hueOff val="0"/>
                        <a:satOff val="0"/>
                        <a:lumOff val="0"/>
                        <a:alphaOff val="0"/>
                      </a:prstClr>
                    </a:solidFill>
                    <a:cs typeface="Arial" pitchFamily="34" charset="0"/>
                  </a:rPr>
                  <a:t>ác quy định về hợp đồng chưa tập trung, thống nhất</a:t>
                </a:r>
                <a:endParaRPr lang="vi-VN" sz="1600" dirty="0">
                  <a:solidFill>
                    <a:prstClr val="black">
                      <a:hueOff val="0"/>
                      <a:satOff val="0"/>
                      <a:lumOff val="0"/>
                      <a:alphaOff val="0"/>
                    </a:prstClr>
                  </a:solidFill>
                </a:endParaRPr>
              </a:p>
            </p:txBody>
          </p:sp>
          <p:sp>
            <p:nvSpPr>
              <p:cNvPr id="38" name="Rectangle 37"/>
              <p:cNvSpPr/>
              <p:nvPr/>
            </p:nvSpPr>
            <p:spPr>
              <a:xfrm>
                <a:off x="4790082" y="4659678"/>
                <a:ext cx="813120" cy="1219681"/>
              </a:xfrm>
              <a:prstGeom prst="rect">
                <a:avLst/>
              </a:prstGeom>
              <a:solidFill>
                <a:srgbClr val="8EB544"/>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6" name="TextBox 35"/>
            <p:cNvSpPr txBox="1"/>
            <p:nvPr/>
          </p:nvSpPr>
          <p:spPr>
            <a:xfrm>
              <a:off x="5002112" y="4958198"/>
              <a:ext cx="658240" cy="707886"/>
            </a:xfrm>
            <a:prstGeom prst="rect">
              <a:avLst/>
            </a:prstGeom>
            <a:noFill/>
          </p:spPr>
          <p:txBody>
            <a:bodyPr wrap="square" rtlCol="0">
              <a:spAutoFit/>
            </a:bodyPr>
            <a:lstStyle/>
            <a:p>
              <a:r>
                <a:rPr lang="en-US" sz="4000" b="1">
                  <a:solidFill>
                    <a:prstClr val="black"/>
                  </a:solidFill>
                </a:rPr>
                <a:t>4</a:t>
              </a:r>
              <a:endParaRPr lang="vi-VN" sz="4000" b="1">
                <a:solidFill>
                  <a:prstClr val="black"/>
                </a:solidFill>
              </a:endParaRPr>
            </a:p>
          </p:txBody>
        </p:sp>
      </p:grpSp>
    </p:spTree>
    <p:extLst>
      <p:ext uri="{BB962C8B-B14F-4D97-AF65-F5344CB8AC3E}">
        <p14:creationId xmlns:p14="http://schemas.microsoft.com/office/powerpoint/2010/main" val="1442390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26917414"/>
              </p:ext>
            </p:extLst>
          </p:nvPr>
        </p:nvGraphicFramePr>
        <p:xfrm>
          <a:off x="838200" y="685800"/>
          <a:ext cx="73914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755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a:xfrm>
            <a:off x="1361028" y="3425494"/>
            <a:ext cx="6857999" cy="738664"/>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vi-VN" sz="1400" dirty="0">
                <a:solidFill>
                  <a:srgbClr val="44546A">
                    <a:lumMod val="50000"/>
                  </a:srgbClr>
                </a:solidFill>
                <a:cs typeface="Times New Roman" panose="02020603050405020304" pitchFamily="18" charset="0"/>
              </a:rPr>
              <a:t>Vẫn hoàn thiện quy định hợp đồng trong BLDS nhưng chỉ hoàn thiện những nền móng cơ bản, còn lại các quy định khác trong BLDS và những quy định tản mát thì xây dựng một đạo luật riêng biệt điều chỉnh.</a:t>
            </a:r>
            <a:r>
              <a:rPr lang="en-US" sz="1400" dirty="0">
                <a:solidFill>
                  <a:srgbClr val="44546A">
                    <a:lumMod val="50000"/>
                  </a:srgbClr>
                </a:solidFill>
                <a:cs typeface="Times New Roman" panose="02020603050405020304" pitchFamily="18" charset="0"/>
              </a:rPr>
              <a:t>. </a:t>
            </a:r>
          </a:p>
        </p:txBody>
      </p:sp>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03</a:t>
            </a:r>
          </a:p>
        </p:txBody>
      </p:sp>
      <p:sp>
        <p:nvSpPr>
          <p:cNvPr id="9" name="TextBox 8"/>
          <p:cNvSpPr txBox="1"/>
          <p:nvPr/>
        </p:nvSpPr>
        <p:spPr>
          <a:xfrm>
            <a:off x="1971140" y="666495"/>
            <a:ext cx="7112900" cy="1015663"/>
          </a:xfrm>
          <a:prstGeom prst="rect">
            <a:avLst/>
          </a:prstGeom>
          <a:noFill/>
        </p:spPr>
        <p:txBody>
          <a:bodyPr wrap="square" rtlCol="0">
            <a:spAutoFit/>
          </a:bodyPr>
          <a:lstStyle/>
          <a:p>
            <a:r>
              <a:rPr lang="vi-VN" sz="2000" b="1" dirty="0">
                <a:solidFill>
                  <a:schemeClr val="accent1">
                    <a:lumMod val="50000"/>
                  </a:schemeClr>
                </a:solidFill>
                <a:latin typeface="Calibri Light" panose="020F0302020204030204" pitchFamily="34" charset="0"/>
                <a:cs typeface="Calibri Light" panose="020F0302020204030204" pitchFamily="34" charset="0"/>
              </a:rPr>
              <a:t>BẤT CẬP TRONG QUÁ TRÌNH ÁP DỤNG PHÁP LUẬT  VỀ CÁC LOẠI HỢP ĐỒNG CỤ THỂ TRONG PHÁP LUẬT CHUYÊN NGÀNH VÀ ĐỀ XUẤT HƯỚNG HOÀN THIỆN</a:t>
            </a:r>
            <a:endParaRPr lang="en-US" sz="2000" b="1"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12" name="TextBox 11"/>
          <p:cNvSpPr txBox="1"/>
          <p:nvPr/>
        </p:nvSpPr>
        <p:spPr>
          <a:xfrm>
            <a:off x="1591609" y="1893095"/>
            <a:ext cx="7672311" cy="338554"/>
          </a:xfrm>
          <a:prstGeom prst="rect">
            <a:avLst/>
          </a:prstGeom>
          <a:noFill/>
        </p:spPr>
        <p:txBody>
          <a:bodyPr wrap="square" rtlCol="0">
            <a:spAutoFit/>
          </a:bodyPr>
          <a:lstStyle/>
          <a:p>
            <a:r>
              <a:rPr lang="vi-VN" sz="1600" b="1" dirty="0">
                <a:solidFill>
                  <a:schemeClr val="accent2">
                    <a:lumMod val="50000"/>
                  </a:schemeClr>
                </a:solidFill>
                <a:cs typeface="Times New Roman" panose="02020603050405020304" pitchFamily="18" charset="0"/>
              </a:rPr>
              <a:t>ĐỊNH HƯỚNG HOÀN THIỆN PHÁP LUẬT</a:t>
            </a:r>
            <a:endParaRPr lang="en-US" sz="1600" b="1" dirty="0">
              <a:solidFill>
                <a:schemeClr val="accent2">
                  <a:lumMod val="50000"/>
                </a:schemeClr>
              </a:solidFill>
              <a:cs typeface="Times New Roman" panose="02020603050405020304" pitchFamily="18" charset="0"/>
            </a:endParaRPr>
          </a:p>
        </p:txBody>
      </p:sp>
      <p:cxnSp>
        <p:nvCxnSpPr>
          <p:cNvPr id="52" name="Google Shape;829;p125"/>
          <p:cNvCxnSpPr/>
          <p:nvPr/>
        </p:nvCxnSpPr>
        <p:spPr>
          <a:xfrm>
            <a:off x="1663426" y="2243544"/>
            <a:ext cx="7005666" cy="0"/>
          </a:xfrm>
          <a:prstGeom prst="straightConnector1">
            <a:avLst/>
          </a:prstGeom>
          <a:noFill/>
          <a:ln w="9525" cap="flat" cmpd="sng">
            <a:solidFill>
              <a:schemeClr val="dk1"/>
            </a:solidFill>
            <a:prstDash val="dot"/>
            <a:miter lim="800000"/>
            <a:headEnd type="none" w="sm" len="sm"/>
            <a:tailEnd type="none" w="sm" len="sm"/>
          </a:ln>
        </p:spPr>
      </p:cxn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3" y="1686766"/>
            <a:ext cx="1002343" cy="840512"/>
          </a:xfrm>
          <a:prstGeom prst="rect">
            <a:avLst/>
          </a:prstGeom>
        </p:spPr>
      </p:pic>
      <p:sp>
        <p:nvSpPr>
          <p:cNvPr id="18" name="TextBox 17"/>
          <p:cNvSpPr txBox="1"/>
          <p:nvPr/>
        </p:nvSpPr>
        <p:spPr>
          <a:xfrm>
            <a:off x="968173" y="1814635"/>
            <a:ext cx="508644" cy="461665"/>
          </a:xfrm>
          <a:prstGeom prst="rect">
            <a:avLst/>
          </a:prstGeom>
          <a:noFill/>
        </p:spPr>
        <p:txBody>
          <a:bodyPr wrap="square" rtlCol="0">
            <a:spAutoFit/>
          </a:bodyPr>
          <a:lstStyle/>
          <a:p>
            <a:r>
              <a:rPr lang="en-US" sz="2400" dirty="0">
                <a:solidFill>
                  <a:prstClr val="black"/>
                </a:solidFill>
              </a:rPr>
              <a:t>2</a:t>
            </a:r>
          </a:p>
        </p:txBody>
      </p:sp>
      <p:sp>
        <p:nvSpPr>
          <p:cNvPr id="39" name="Rectangle 38"/>
          <p:cNvSpPr/>
          <p:nvPr/>
        </p:nvSpPr>
        <p:spPr>
          <a:xfrm>
            <a:off x="1361028" y="2349694"/>
            <a:ext cx="6857999" cy="954107"/>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vi-VN" sz="1400" dirty="0">
                <a:solidFill>
                  <a:schemeClr val="tx2">
                    <a:lumMod val="50000"/>
                  </a:schemeClr>
                </a:solidFill>
                <a:latin typeface="Arial" panose="020B0604020202020204" pitchFamily="34" charset="0"/>
                <a:cs typeface="Arial" panose="020B0604020202020204" pitchFamily="34" charset="0"/>
              </a:rPr>
              <a:t>Hoàn thiện các quy định nội dung về hợp đồng trong BLDS như: khái niệm hợp đồng, giao kết hợp đồng, phạt hợp đồng, các loại hợp đồng…; thống nhất sự tản mát bằng những quy định cụ thể trong BLDS trở thành luật chung cho các luật chuyên ngành. </a:t>
            </a:r>
          </a:p>
        </p:txBody>
      </p:sp>
      <p:sp>
        <p:nvSpPr>
          <p:cNvPr id="41" name="Rectangle 40"/>
          <p:cNvSpPr/>
          <p:nvPr/>
        </p:nvSpPr>
        <p:spPr>
          <a:xfrm>
            <a:off x="1361028" y="4313029"/>
            <a:ext cx="6857999" cy="307777"/>
          </a:xfrm>
          <a:prstGeom prst="rect">
            <a:avLst/>
          </a:prstGeom>
        </p:spPr>
        <p:txBody>
          <a:bodyPr wrap="square">
            <a:spAutoFit/>
          </a:bodyPr>
          <a:lstStyle/>
          <a:p>
            <a:pPr marL="342900" indent="-342900" algn="just">
              <a:buFont typeface="Wingdings" panose="05000000000000000000" pitchFamily="2" charset="2"/>
              <a:buChar char="ü"/>
            </a:pPr>
            <a:r>
              <a:rPr lang="vi-VN" sz="1400" dirty="0">
                <a:solidFill>
                  <a:srgbClr val="44546A">
                    <a:lumMod val="50000"/>
                  </a:srgbClr>
                </a:solidFill>
                <a:cs typeface="Times New Roman" panose="02020603050405020304" pitchFamily="18" charset="0"/>
              </a:rPr>
              <a:t>Xây dựng Luật Hợp đồng thống nhất</a:t>
            </a:r>
            <a:endParaRPr lang="en-US" sz="1400" dirty="0">
              <a:solidFill>
                <a:srgbClr val="44546A">
                  <a:lumMod val="50000"/>
                </a:srgbClr>
              </a:solidFill>
              <a:cs typeface="Times New Roman" panose="02020603050405020304" pitchFamily="18" charset="0"/>
            </a:endParaRPr>
          </a:p>
        </p:txBody>
      </p:sp>
      <p:sp>
        <p:nvSpPr>
          <p:cNvPr id="4" name="Rectangle 3"/>
          <p:cNvSpPr/>
          <p:nvPr/>
        </p:nvSpPr>
        <p:spPr>
          <a:xfrm>
            <a:off x="1361027" y="4785038"/>
            <a:ext cx="6857999" cy="1169551"/>
          </a:xfrm>
          <a:prstGeom prst="rect">
            <a:avLst/>
          </a:prstGeom>
        </p:spPr>
        <p:txBody>
          <a:bodyPr wrap="square">
            <a:spAutoFit/>
          </a:bodyPr>
          <a:lstStyle/>
          <a:p>
            <a:pPr marL="342900" indent="-342900" algn="just">
              <a:spcAft>
                <a:spcPts val="600"/>
              </a:spcAft>
              <a:buFont typeface="Wingdings" panose="05000000000000000000" pitchFamily="2" charset="2"/>
              <a:buChar char="ü"/>
            </a:pPr>
            <a:r>
              <a:rPr lang="vi-VN" sz="1400" dirty="0">
                <a:solidFill>
                  <a:srgbClr val="44546A">
                    <a:lumMod val="50000"/>
                  </a:srgbClr>
                </a:solidFill>
                <a:cs typeface="Times New Roman" panose="02020603050405020304" pitchFamily="18" charset="0"/>
              </a:rPr>
              <a:t>Kết hợp pháp điển hóa nội dung pháp luật hợp đồng với việc bóc tách quan hệ hợp đồng trong BLDS và thống nhất sự tản mát bằng cách tập hợp các quy định trong các luật chuyên ngành, văn bản dưới luật, sau đó hệ thống và xây dựng thành một đạo luật riêng biệt điều chỉnh quan hệ hợp đồng tiến bộ và phù hợp với thông lệ thế giới</a:t>
            </a:r>
            <a:r>
              <a:rPr lang="en-US" sz="1400" dirty="0">
                <a:solidFill>
                  <a:srgbClr val="44546A">
                    <a:lumMod val="50000"/>
                  </a:srgbClr>
                </a:solidFill>
                <a:cs typeface="Times New Roman" panose="02020603050405020304" pitchFamily="18" charset="0"/>
              </a:rPr>
              <a:t>.</a:t>
            </a:r>
          </a:p>
        </p:txBody>
      </p:sp>
    </p:spTree>
    <p:extLst>
      <p:ext uri="{BB962C8B-B14F-4D97-AF65-F5344CB8AC3E}">
        <p14:creationId xmlns:p14="http://schemas.microsoft.com/office/powerpoint/2010/main" val="2001150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9" grpId="0"/>
      <p:bldP spid="41"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63880" y="2948642"/>
            <a:ext cx="8458200" cy="3077766"/>
          </a:xfrm>
          <a:prstGeom prst="rect">
            <a:avLst/>
          </a:prstGeom>
        </p:spPr>
        <p:txBody>
          <a:bodyPr wrap="square">
            <a:spAutoFit/>
          </a:bodyPr>
          <a:lstStyle/>
          <a:p>
            <a:pPr>
              <a:spcAft>
                <a:spcPts val="600"/>
              </a:spcAft>
            </a:pPr>
            <a:r>
              <a:rPr lang="en-US" b="1" dirty="0">
                <a:latin typeface="Aarial"/>
                <a:cs typeface="Times New Roman" pitchFamily="18" charset="0"/>
              </a:rPr>
              <a:t>LIÊN HỆ:</a:t>
            </a:r>
            <a:endParaRPr lang="en-US" dirty="0">
              <a:latin typeface="Aarial"/>
              <a:cs typeface="Times New Roman" pitchFamily="18" charset="0"/>
            </a:endParaRPr>
          </a:p>
          <a:p>
            <a:pPr>
              <a:spcAft>
                <a:spcPts val="600"/>
              </a:spcAft>
            </a:pPr>
            <a:r>
              <a:rPr lang="en-US" b="1" dirty="0">
                <a:latin typeface="Aarial"/>
                <a:cs typeface="Times New Roman" pitchFamily="18" charset="0"/>
              </a:rPr>
              <a:t>CÔNG TY LUẬT TNHH TGS </a:t>
            </a:r>
          </a:p>
          <a:p>
            <a:pPr>
              <a:spcAft>
                <a:spcPts val="1200"/>
              </a:spcAft>
            </a:pPr>
            <a:r>
              <a:rPr lang="en-US" b="1" dirty="0" err="1">
                <a:latin typeface="Aarial"/>
                <a:cs typeface="Times New Roman" pitchFamily="18" charset="0"/>
              </a:rPr>
              <a:t>Địa</a:t>
            </a:r>
            <a:r>
              <a:rPr lang="en-US" b="1" dirty="0">
                <a:latin typeface="Aarial"/>
                <a:cs typeface="Times New Roman" pitchFamily="18" charset="0"/>
              </a:rPr>
              <a:t> </a:t>
            </a:r>
            <a:r>
              <a:rPr lang="en-US" b="1" dirty="0" err="1">
                <a:latin typeface="Aarial"/>
                <a:cs typeface="Times New Roman" pitchFamily="18" charset="0"/>
              </a:rPr>
              <a:t>chỉ</a:t>
            </a:r>
            <a:r>
              <a:rPr lang="en-US" b="1" dirty="0">
                <a:latin typeface="Aarial"/>
                <a:cs typeface="Times New Roman" pitchFamily="18" charset="0"/>
              </a:rPr>
              <a:t>: </a:t>
            </a:r>
            <a:r>
              <a:rPr lang="vi-VN" dirty="0">
                <a:latin typeface="Aarial"/>
                <a:cs typeface="Times New Roman" pitchFamily="18" charset="0"/>
              </a:rPr>
              <a:t>Số 5/24, Ngõ 1, Trần Quốc Hoàn, Dịch Vọng Hậu, Cầu Giấy, Hà Nội.</a:t>
            </a:r>
            <a:endParaRPr lang="en-US" dirty="0">
              <a:latin typeface="Aarial"/>
              <a:cs typeface="Times New Roman" pitchFamily="18" charset="0"/>
            </a:endParaRPr>
          </a:p>
          <a:p>
            <a:pPr>
              <a:spcAft>
                <a:spcPts val="1200"/>
              </a:spcAft>
            </a:pPr>
            <a:r>
              <a:rPr lang="en-US" b="1" dirty="0" err="1">
                <a:latin typeface="Aarial"/>
                <a:cs typeface="Times New Roman" pitchFamily="18" charset="0"/>
              </a:rPr>
              <a:t>Tổng</a:t>
            </a:r>
            <a:r>
              <a:rPr lang="en-US" b="1" dirty="0">
                <a:latin typeface="Aarial"/>
                <a:cs typeface="Times New Roman" pitchFamily="18" charset="0"/>
              </a:rPr>
              <a:t> </a:t>
            </a:r>
            <a:r>
              <a:rPr lang="en-US" b="1" dirty="0" err="1">
                <a:latin typeface="Aarial"/>
                <a:cs typeface="Times New Roman" pitchFamily="18" charset="0"/>
              </a:rPr>
              <a:t>đài</a:t>
            </a:r>
            <a:r>
              <a:rPr lang="en-US" b="1" dirty="0">
                <a:latin typeface="Aarial"/>
                <a:cs typeface="Times New Roman" pitchFamily="18" charset="0"/>
              </a:rPr>
              <a:t> </a:t>
            </a:r>
            <a:r>
              <a:rPr lang="en-US" b="1" dirty="0" err="1">
                <a:latin typeface="Aarial"/>
                <a:cs typeface="Times New Roman" pitchFamily="18" charset="0"/>
              </a:rPr>
              <a:t>tư</a:t>
            </a:r>
            <a:r>
              <a:rPr lang="en-US" b="1" dirty="0">
                <a:latin typeface="Aarial"/>
                <a:cs typeface="Times New Roman" pitchFamily="18" charset="0"/>
              </a:rPr>
              <a:t> </a:t>
            </a:r>
            <a:r>
              <a:rPr lang="en-US" b="1" dirty="0" err="1">
                <a:latin typeface="Aarial"/>
                <a:cs typeface="Times New Roman" pitchFamily="18" charset="0"/>
              </a:rPr>
              <a:t>vấn</a:t>
            </a:r>
            <a:r>
              <a:rPr lang="en-US" b="1" dirty="0">
                <a:latin typeface="Aarial"/>
                <a:cs typeface="Times New Roman" pitchFamily="18" charset="0"/>
              </a:rPr>
              <a:t>: </a:t>
            </a:r>
            <a:r>
              <a:rPr lang="en-US" dirty="0">
                <a:latin typeface="Aarial"/>
                <a:cs typeface="Times New Roman" pitchFamily="18" charset="0"/>
              </a:rPr>
              <a:t>1900.8698</a:t>
            </a:r>
          </a:p>
          <a:p>
            <a:pPr>
              <a:spcAft>
                <a:spcPts val="1200"/>
              </a:spcAft>
            </a:pPr>
            <a:r>
              <a:rPr lang="en-US" b="1" dirty="0" err="1">
                <a:latin typeface="Aarial"/>
                <a:cs typeface="Times New Roman" pitchFamily="18" charset="0"/>
              </a:rPr>
              <a:t>Emai</a:t>
            </a:r>
            <a:r>
              <a:rPr lang="en-US" b="1" dirty="0">
                <a:latin typeface="Aarial"/>
                <a:cs typeface="Times New Roman" pitchFamily="18" charset="0"/>
              </a:rPr>
              <a:t>: </a:t>
            </a:r>
            <a:r>
              <a:rPr lang="en-US" dirty="0">
                <a:latin typeface="Aarial"/>
                <a:cs typeface="Times New Roman" pitchFamily="18" charset="0"/>
                <a:hlinkClick r:id="rId3"/>
              </a:rPr>
              <a:t>contact@tgslaw.vn</a:t>
            </a:r>
            <a:r>
              <a:rPr lang="en-US" dirty="0">
                <a:latin typeface="Aarial"/>
                <a:cs typeface="Times New Roman" pitchFamily="18" charset="0"/>
              </a:rPr>
              <a:t> </a:t>
            </a:r>
          </a:p>
          <a:p>
            <a:pPr>
              <a:spcAft>
                <a:spcPts val="1200"/>
              </a:spcAft>
            </a:pPr>
            <a:r>
              <a:rPr lang="en-US" b="1" dirty="0">
                <a:latin typeface="Aarial"/>
                <a:cs typeface="Times New Roman" pitchFamily="18" charset="0"/>
              </a:rPr>
              <a:t>Website: </a:t>
            </a:r>
            <a:r>
              <a:rPr lang="en-US" dirty="0">
                <a:latin typeface="Aarial"/>
                <a:cs typeface="Times New Roman" pitchFamily="18" charset="0"/>
                <a:hlinkClick r:id="rId4"/>
              </a:rPr>
              <a:t>www.congtyluattgs.vn</a:t>
            </a:r>
            <a:r>
              <a:rPr lang="en-US" dirty="0">
                <a:latin typeface="Aarial"/>
                <a:cs typeface="Times New Roman" pitchFamily="18" charset="0"/>
              </a:rPr>
              <a:t> | </a:t>
            </a:r>
            <a:r>
              <a:rPr lang="en-US" dirty="0">
                <a:latin typeface="Aarial"/>
                <a:cs typeface="Times New Roman" pitchFamily="18" charset="0"/>
                <a:hlinkClick r:id="rId5"/>
              </a:rPr>
              <a:t>www.tgslaw.vn</a:t>
            </a:r>
            <a:endParaRPr lang="en-US" dirty="0">
              <a:latin typeface="Aarial"/>
              <a:cs typeface="Times New Roman" pitchFamily="18" charset="0"/>
            </a:endParaRPr>
          </a:p>
          <a:p>
            <a:endParaRPr lang="en-US" dirty="0">
              <a:latin typeface="Aarial"/>
              <a:cs typeface="Times New Roman" pitchFamily="18" charset="0"/>
            </a:endParaRPr>
          </a:p>
          <a:p>
            <a:r>
              <a:rPr lang="en-US" dirty="0">
                <a:latin typeface="Aarial"/>
                <a:cs typeface="Times New Roman" pitchFamily="18" charset="0"/>
              </a:rPr>
              <a:t> </a:t>
            </a:r>
            <a:endParaRPr lang="vi-VN" dirty="0">
              <a:latin typeface="Aarial"/>
              <a:cs typeface="Times New Roman" pitchFamily="18" charset="0"/>
            </a:endParaRPr>
          </a:p>
        </p:txBody>
      </p:sp>
      <p:sp>
        <p:nvSpPr>
          <p:cNvPr id="6" name="Title 1"/>
          <p:cNvSpPr txBox="1">
            <a:spLocks/>
          </p:cNvSpPr>
          <p:nvPr/>
        </p:nvSpPr>
        <p:spPr>
          <a:xfrm>
            <a:off x="457200" y="1676400"/>
            <a:ext cx="82296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DB550C"/>
                </a:solidFill>
              </a:rPr>
              <a:t>THANK YOU FOR LISTENING</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9478" y="879546"/>
            <a:ext cx="2581275"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5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95240" y="914720"/>
            <a:ext cx="5535111" cy="461665"/>
          </a:xfrm>
          <a:prstGeom prst="rect">
            <a:avLst/>
          </a:prstGeom>
          <a:noFill/>
        </p:spPr>
        <p:txBody>
          <a:bodyPr wrap="square" rtlCol="0">
            <a:spAutoFit/>
          </a:bodyPr>
          <a:lstStyle/>
          <a:p>
            <a:r>
              <a:rPr lang="en-US" sz="2400" b="1" dirty="0">
                <a:solidFill>
                  <a:schemeClr val="accent6">
                    <a:lumMod val="75000"/>
                  </a:schemeClr>
                </a:solidFill>
              </a:rPr>
              <a:t>GIẢI ĐÁP CÂU HỎI VÀ Ý KIẾN THẮC MẮC</a:t>
            </a:r>
          </a:p>
        </p:txBody>
      </p:sp>
    </p:spTree>
    <p:extLst>
      <p:ext uri="{BB962C8B-B14F-4D97-AF65-F5344CB8AC3E}">
        <p14:creationId xmlns:p14="http://schemas.microsoft.com/office/powerpoint/2010/main" val="359937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sp>
        <p:nvSpPr>
          <p:cNvPr id="25" name="TextBox 24"/>
          <p:cNvSpPr txBox="1"/>
          <p:nvPr/>
        </p:nvSpPr>
        <p:spPr>
          <a:xfrm>
            <a:off x="1360214" y="2185801"/>
            <a:ext cx="6592687" cy="1021883"/>
          </a:xfrm>
          <a:prstGeom prst="rect">
            <a:avLst/>
          </a:prstGeom>
          <a:noFill/>
        </p:spPr>
        <p:txBody>
          <a:bodyPr wrap="square" rtlCol="0">
            <a:spAutoFit/>
          </a:bodyPr>
          <a:lstStyle/>
          <a:p>
            <a:pPr algn="just">
              <a:lnSpc>
                <a:spcPct val="150000"/>
              </a:lnSpc>
            </a:pPr>
            <a:r>
              <a:rPr lang="vi-VN" sz="1400" dirty="0">
                <a:cs typeface="Times New Roman" panose="02020603050405020304" pitchFamily="18" charset="0"/>
              </a:rPr>
              <a:t>Hợp đồng thương mại là sự thỏa thuận giữa các chủ thể kinh doanh với nhau và với các bên có liên quan về việc xác lập, thay đổi, hoặc chấm dứt các quyền và nghĩa vụ trong hoạt động thương mại</a:t>
            </a:r>
          </a:p>
        </p:txBody>
      </p:sp>
      <p:sp>
        <p:nvSpPr>
          <p:cNvPr id="15" name="TextBox 14"/>
          <p:cNvSpPr txBox="1"/>
          <p:nvPr/>
        </p:nvSpPr>
        <p:spPr>
          <a:xfrm>
            <a:off x="1360214" y="4118470"/>
            <a:ext cx="6592687" cy="307777"/>
          </a:xfrm>
          <a:prstGeom prst="rect">
            <a:avLst/>
          </a:prstGeom>
          <a:noFill/>
        </p:spPr>
        <p:txBody>
          <a:bodyPr wrap="square" rtlCol="0">
            <a:spAutoFit/>
          </a:bodyPr>
          <a:lstStyle/>
          <a:p>
            <a:r>
              <a:rPr lang="vi-VN" sz="1400" dirty="0">
                <a:cs typeface="Times New Roman" panose="02020603050405020304" pitchFamily="18" charset="0"/>
              </a:rPr>
              <a:t>Mục đích để xác lập hợp đồng thương mại là nhằm sinh lợi. </a:t>
            </a:r>
          </a:p>
        </p:txBody>
      </p:sp>
      <p:sp>
        <p:nvSpPr>
          <p:cNvPr id="24" name="TextBox 23"/>
          <p:cNvSpPr txBox="1"/>
          <p:nvPr/>
        </p:nvSpPr>
        <p:spPr>
          <a:xfrm>
            <a:off x="1375899" y="5623678"/>
            <a:ext cx="6592687" cy="307777"/>
          </a:xfrm>
          <a:prstGeom prst="rect">
            <a:avLst/>
          </a:prstGeom>
          <a:noFill/>
        </p:spPr>
        <p:txBody>
          <a:bodyPr wrap="square" rtlCol="0">
            <a:spAutoFit/>
          </a:bodyPr>
          <a:lstStyle/>
          <a:p>
            <a:r>
              <a:rPr lang="vi-VN" sz="1400" dirty="0">
                <a:cs typeface="Times New Roman" panose="02020603050405020304" pitchFamily="18" charset="0"/>
              </a:rPr>
              <a:t>Có ít nhất một bên là thương nhân</a:t>
            </a:r>
          </a:p>
        </p:txBody>
      </p:sp>
      <p:grpSp>
        <p:nvGrpSpPr>
          <p:cNvPr id="2" name="Group 1">
            <a:extLst>
              <a:ext uri="{FF2B5EF4-FFF2-40B4-BE49-F238E27FC236}">
                <a16:creationId xmlns:a16="http://schemas.microsoft.com/office/drawing/2014/main" id="{A8D33268-98F6-4A4F-A43D-744A7C205D9F}"/>
              </a:ext>
            </a:extLst>
          </p:cNvPr>
          <p:cNvGrpSpPr/>
          <p:nvPr/>
        </p:nvGrpSpPr>
        <p:grpSpPr>
          <a:xfrm>
            <a:off x="720877" y="1584999"/>
            <a:ext cx="7842199" cy="862366"/>
            <a:chOff x="720877" y="1584999"/>
            <a:chExt cx="7842199" cy="862366"/>
          </a:xfrm>
        </p:grpSpPr>
        <p:sp>
          <p:nvSpPr>
            <p:cNvPr id="12" name="TextBox 11"/>
            <p:cNvSpPr txBox="1"/>
            <p:nvPr/>
          </p:nvSpPr>
          <p:spPr>
            <a:xfrm>
              <a:off x="1454111" y="1794480"/>
              <a:ext cx="6522180" cy="584775"/>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KHÁI NIỆM HỢP ĐỒNG THƯƠNG MẠI</a:t>
              </a:r>
            </a:p>
            <a:p>
              <a:endParaRPr lang="en-US" sz="1600" b="1" dirty="0">
                <a:solidFill>
                  <a:schemeClr val="accent2">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cxnSp>
          <p:nvCxnSpPr>
            <p:cNvPr id="29" name="Google Shape;829;p125"/>
            <p:cNvCxnSpPr/>
            <p:nvPr/>
          </p:nvCxnSpPr>
          <p:spPr>
            <a:xfrm>
              <a:off x="1557410" y="2171433"/>
              <a:ext cx="7005666" cy="0"/>
            </a:xfrm>
            <a:prstGeom prst="straightConnector1">
              <a:avLst/>
            </a:prstGeom>
            <a:noFill/>
            <a:ln w="9525" cap="flat" cmpd="sng">
              <a:solidFill>
                <a:schemeClr val="dk1"/>
              </a:solidFill>
              <a:prstDash val="dot"/>
              <a:miter lim="800000"/>
              <a:headEnd type="none" w="sm" len="sm"/>
              <a:tailEnd type="none" w="sm" len="sm"/>
            </a:ln>
          </p:spPr>
        </p:cxnSp>
      </p:grpSp>
      <p:grpSp>
        <p:nvGrpSpPr>
          <p:cNvPr id="4" name="Group 3">
            <a:extLst>
              <a:ext uri="{FF2B5EF4-FFF2-40B4-BE49-F238E27FC236}">
                <a16:creationId xmlns:a16="http://schemas.microsoft.com/office/drawing/2014/main" id="{43BFE372-1096-4773-8308-2241A5803B06}"/>
              </a:ext>
            </a:extLst>
          </p:cNvPr>
          <p:cNvGrpSpPr/>
          <p:nvPr/>
        </p:nvGrpSpPr>
        <p:grpSpPr>
          <a:xfrm>
            <a:off x="720877" y="3524981"/>
            <a:ext cx="7842199" cy="862366"/>
            <a:chOff x="720877" y="3524981"/>
            <a:chExt cx="7842199" cy="862366"/>
          </a:xfrm>
        </p:grpSpPr>
        <p:sp>
          <p:nvSpPr>
            <p:cNvPr id="19" name="TextBox 18"/>
            <p:cNvSpPr txBox="1"/>
            <p:nvPr/>
          </p:nvSpPr>
          <p:spPr>
            <a:xfrm>
              <a:off x="1454111" y="3629090"/>
              <a:ext cx="6522180" cy="338554"/>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MỤC ĐÍCH</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3524981"/>
              <a:ext cx="834547" cy="862366"/>
            </a:xfrm>
            <a:prstGeom prst="rect">
              <a:avLst/>
            </a:prstGeom>
          </p:spPr>
        </p:pic>
        <p:cxnSp>
          <p:nvCxnSpPr>
            <p:cNvPr id="30" name="Google Shape;829;p125"/>
            <p:cNvCxnSpPr/>
            <p:nvPr/>
          </p:nvCxnSpPr>
          <p:spPr>
            <a:xfrm>
              <a:off x="1557410" y="3998736"/>
              <a:ext cx="7005666" cy="0"/>
            </a:xfrm>
            <a:prstGeom prst="straightConnector1">
              <a:avLst/>
            </a:prstGeom>
            <a:noFill/>
            <a:ln w="9525" cap="flat" cmpd="sng">
              <a:solidFill>
                <a:schemeClr val="dk1"/>
              </a:solidFill>
              <a:prstDash val="dot"/>
              <a:miter lim="800000"/>
              <a:headEnd type="none" w="sm" len="sm"/>
              <a:tailEnd type="none" w="sm" len="sm"/>
            </a:ln>
          </p:spPr>
        </p:cxnSp>
      </p:grpSp>
      <p:grpSp>
        <p:nvGrpSpPr>
          <p:cNvPr id="5" name="Group 4">
            <a:extLst>
              <a:ext uri="{FF2B5EF4-FFF2-40B4-BE49-F238E27FC236}">
                <a16:creationId xmlns:a16="http://schemas.microsoft.com/office/drawing/2014/main" id="{5279B74C-29FB-442D-98CB-1843DC25EC49}"/>
              </a:ext>
            </a:extLst>
          </p:cNvPr>
          <p:cNvGrpSpPr/>
          <p:nvPr/>
        </p:nvGrpSpPr>
        <p:grpSpPr>
          <a:xfrm>
            <a:off x="736562" y="4928939"/>
            <a:ext cx="7869348" cy="862366"/>
            <a:chOff x="736562" y="4928939"/>
            <a:chExt cx="7869348" cy="862366"/>
          </a:xfrm>
        </p:grpSpPr>
        <p:sp>
          <p:nvSpPr>
            <p:cNvPr id="27" name="TextBox 26"/>
            <p:cNvSpPr txBox="1"/>
            <p:nvPr/>
          </p:nvSpPr>
          <p:spPr>
            <a:xfrm>
              <a:off x="1469796" y="5138420"/>
              <a:ext cx="6522180" cy="338554"/>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CHỦ THỂ</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62" y="4928939"/>
              <a:ext cx="834547" cy="862366"/>
            </a:xfrm>
            <a:prstGeom prst="rect">
              <a:avLst/>
            </a:prstGeom>
          </p:spPr>
        </p:pic>
        <p:cxnSp>
          <p:nvCxnSpPr>
            <p:cNvPr id="31" name="Google Shape;829;p125"/>
            <p:cNvCxnSpPr/>
            <p:nvPr/>
          </p:nvCxnSpPr>
          <p:spPr>
            <a:xfrm>
              <a:off x="1600244" y="5525695"/>
              <a:ext cx="7005666" cy="0"/>
            </a:xfrm>
            <a:prstGeom prst="straightConnector1">
              <a:avLst/>
            </a:prstGeom>
            <a:noFill/>
            <a:ln w="9525" cap="flat" cmpd="sng">
              <a:solidFill>
                <a:schemeClr val="dk1"/>
              </a:solidFill>
              <a:prstDash val="dot"/>
              <a:miter lim="800000"/>
              <a:headEnd type="none" w="sm" len="sm"/>
              <a:tailEnd type="none" w="sm" len="sm"/>
            </a:ln>
          </p:spPr>
        </p:cxnSp>
      </p:grpSp>
      <p:sp>
        <p:nvSpPr>
          <p:cNvPr id="23" name="TextBox 22">
            <a:extLst>
              <a:ext uri="{FF2B5EF4-FFF2-40B4-BE49-F238E27FC236}">
                <a16:creationId xmlns:a16="http://schemas.microsoft.com/office/drawing/2014/main" id="{DAA4B485-116B-495D-9B6F-62D1C28AA82B}"/>
              </a:ext>
            </a:extLst>
          </p:cNvPr>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Tree>
    <p:extLst>
      <p:ext uri="{BB962C8B-B14F-4D97-AF65-F5344CB8AC3E}">
        <p14:creationId xmlns:p14="http://schemas.microsoft.com/office/powerpoint/2010/main" val="1969412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P spid="15" grpId="0"/>
      <p:bldP spid="24"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sp>
        <p:nvSpPr>
          <p:cNvPr id="25" name="TextBox 24"/>
          <p:cNvSpPr txBox="1"/>
          <p:nvPr/>
        </p:nvSpPr>
        <p:spPr>
          <a:xfrm>
            <a:off x="1360214" y="2306242"/>
            <a:ext cx="6592687" cy="307777"/>
          </a:xfrm>
          <a:prstGeom prst="rect">
            <a:avLst/>
          </a:prstGeom>
          <a:noFill/>
        </p:spPr>
        <p:txBody>
          <a:bodyPr wrap="square" rtlCol="0">
            <a:spAutoFit/>
          </a:bodyPr>
          <a:lstStyle/>
          <a:p>
            <a:r>
              <a:rPr lang="vi-VN" sz="1400" dirty="0">
                <a:cs typeface="Times New Roman" panose="02020603050405020304" pitchFamily="18" charset="0"/>
              </a:rPr>
              <a:t>Tài sản, hàng hóa được phép lưu thông, dịch vụ được phép cung ứng</a:t>
            </a:r>
            <a:r>
              <a:rPr lang="vi-VN" sz="1400" dirty="0">
                <a:solidFill>
                  <a:prstClr val="black"/>
                </a:solidFill>
                <a:cs typeface="Times New Roman" panose="02020603050405020304" pitchFamily="18" charset="0"/>
              </a:rPr>
              <a:t>. </a:t>
            </a:r>
          </a:p>
        </p:txBody>
      </p:sp>
      <p:grpSp>
        <p:nvGrpSpPr>
          <p:cNvPr id="2" name="Group 1">
            <a:extLst>
              <a:ext uri="{FF2B5EF4-FFF2-40B4-BE49-F238E27FC236}">
                <a16:creationId xmlns:a16="http://schemas.microsoft.com/office/drawing/2014/main" id="{738D0AC9-0063-4B98-AA1B-9B9C8DBB936A}"/>
              </a:ext>
            </a:extLst>
          </p:cNvPr>
          <p:cNvGrpSpPr/>
          <p:nvPr/>
        </p:nvGrpSpPr>
        <p:grpSpPr>
          <a:xfrm>
            <a:off x="720877" y="1584999"/>
            <a:ext cx="7842199" cy="862366"/>
            <a:chOff x="720877" y="1584999"/>
            <a:chExt cx="7842199" cy="862366"/>
          </a:xfrm>
        </p:grpSpPr>
        <p:sp>
          <p:nvSpPr>
            <p:cNvPr id="12" name="TextBox 11"/>
            <p:cNvSpPr txBox="1"/>
            <p:nvPr/>
          </p:nvSpPr>
          <p:spPr>
            <a:xfrm>
              <a:off x="1454111" y="1794480"/>
              <a:ext cx="6522180" cy="338554"/>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ĐỐI TƯỢNG CỦA HỢP ĐỒNG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cxnSp>
          <p:nvCxnSpPr>
            <p:cNvPr id="10" name="Google Shape;829;p125"/>
            <p:cNvCxnSpPr/>
            <p:nvPr/>
          </p:nvCxnSpPr>
          <p:spPr>
            <a:xfrm>
              <a:off x="1557410" y="2175720"/>
              <a:ext cx="7005666" cy="0"/>
            </a:xfrm>
            <a:prstGeom prst="straightConnector1">
              <a:avLst/>
            </a:prstGeom>
            <a:noFill/>
            <a:ln w="9525" cap="flat" cmpd="sng">
              <a:solidFill>
                <a:schemeClr val="dk1"/>
              </a:solidFill>
              <a:prstDash val="dot"/>
              <a:miter lim="800000"/>
              <a:headEnd type="none" w="sm" len="sm"/>
              <a:tailEnd type="none" w="sm" len="sm"/>
            </a:ln>
          </p:spPr>
        </p:cxnSp>
      </p:grpSp>
      <p:sp>
        <p:nvSpPr>
          <p:cNvPr id="11" name="TextBox 10"/>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Tree>
    <p:extLst>
      <p:ext uri="{BB962C8B-B14F-4D97-AF65-F5344CB8AC3E}">
        <p14:creationId xmlns:p14="http://schemas.microsoft.com/office/powerpoint/2010/main" val="616298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sp>
        <p:nvSpPr>
          <p:cNvPr id="25" name="TextBox 24"/>
          <p:cNvSpPr txBox="1"/>
          <p:nvPr/>
        </p:nvSpPr>
        <p:spPr>
          <a:xfrm>
            <a:off x="1360214" y="2087577"/>
            <a:ext cx="6592687" cy="1408334"/>
          </a:xfrm>
          <a:prstGeom prst="rect">
            <a:avLst/>
          </a:prstGeom>
          <a:noFill/>
        </p:spPr>
        <p:txBody>
          <a:bodyPr wrap="square" rtlCol="0">
            <a:spAutoFit/>
          </a:bodyPr>
          <a:lstStyle/>
          <a:p>
            <a:pPr marL="342900" lvl="0" indent="-342900" algn="just">
              <a:lnSpc>
                <a:spcPct val="250000"/>
              </a:lnSpc>
              <a:buFont typeface="Wingdings" panose="05000000000000000000" pitchFamily="2" charset="2"/>
              <a:buChar char="v"/>
            </a:pPr>
            <a:r>
              <a:rPr lang="vi-VN" sz="1600" dirty="0">
                <a:cs typeface="Times New Roman" panose="02020603050405020304" pitchFamily="18" charset="0"/>
              </a:rPr>
              <a:t>Theo tiêu chí đối tượng của hợp đồng</a:t>
            </a:r>
          </a:p>
          <a:p>
            <a:pPr algn="just">
              <a:lnSpc>
                <a:spcPct val="150000"/>
              </a:lnSpc>
            </a:pPr>
            <a:r>
              <a:rPr lang="vi-VN" sz="1600" dirty="0">
                <a:cs typeface="Times New Roman" panose="02020603050405020304" pitchFamily="18" charset="0"/>
              </a:rPr>
              <a:t>	+ Hợp đồng mua bán hàng hóa</a:t>
            </a:r>
          </a:p>
          <a:p>
            <a:pPr algn="just">
              <a:lnSpc>
                <a:spcPct val="150000"/>
              </a:lnSpc>
            </a:pPr>
            <a:r>
              <a:rPr lang="vi-VN" sz="1600" dirty="0">
                <a:cs typeface="Times New Roman" panose="02020603050405020304" pitchFamily="18" charset="0"/>
              </a:rPr>
              <a:t>	+ Hợp đồng cung ứng dịch vụ</a:t>
            </a:r>
          </a:p>
        </p:txBody>
      </p:sp>
      <p:grpSp>
        <p:nvGrpSpPr>
          <p:cNvPr id="5" name="Group 4">
            <a:extLst>
              <a:ext uri="{FF2B5EF4-FFF2-40B4-BE49-F238E27FC236}">
                <a16:creationId xmlns:a16="http://schemas.microsoft.com/office/drawing/2014/main" id="{EC3F7DDA-10ED-4A28-BB53-D0E7E1F302D0}"/>
              </a:ext>
            </a:extLst>
          </p:cNvPr>
          <p:cNvGrpSpPr/>
          <p:nvPr/>
        </p:nvGrpSpPr>
        <p:grpSpPr>
          <a:xfrm>
            <a:off x="720877" y="1584999"/>
            <a:ext cx="7842199" cy="862366"/>
            <a:chOff x="720877" y="1584999"/>
            <a:chExt cx="7842199" cy="862366"/>
          </a:xfrm>
        </p:grpSpPr>
        <p:sp>
          <p:nvSpPr>
            <p:cNvPr id="12" name="TextBox 11"/>
            <p:cNvSpPr txBox="1"/>
            <p:nvPr/>
          </p:nvSpPr>
          <p:spPr>
            <a:xfrm>
              <a:off x="1454111" y="1794480"/>
              <a:ext cx="6522180" cy="338554"/>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PHÂN LOẠI</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cxnSp>
          <p:nvCxnSpPr>
            <p:cNvPr id="10" name="Google Shape;829;p125"/>
            <p:cNvCxnSpPr/>
            <p:nvPr/>
          </p:nvCxnSpPr>
          <p:spPr>
            <a:xfrm>
              <a:off x="1557410" y="2184685"/>
              <a:ext cx="7005666" cy="0"/>
            </a:xfrm>
            <a:prstGeom prst="straightConnector1">
              <a:avLst/>
            </a:prstGeom>
            <a:noFill/>
            <a:ln w="9525" cap="flat" cmpd="sng">
              <a:solidFill>
                <a:schemeClr val="dk1"/>
              </a:solidFill>
              <a:prstDash val="dot"/>
              <a:miter lim="800000"/>
              <a:headEnd type="none" w="sm" len="sm"/>
              <a:tailEnd type="none" w="sm" len="sm"/>
            </a:ln>
          </p:spPr>
        </p:cxnSp>
      </p:grpSp>
      <p:sp>
        <p:nvSpPr>
          <p:cNvPr id="11" name="TextBox 10"/>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
        <p:nvSpPr>
          <p:cNvPr id="13" name="TextBox 12">
            <a:extLst>
              <a:ext uri="{FF2B5EF4-FFF2-40B4-BE49-F238E27FC236}">
                <a16:creationId xmlns:a16="http://schemas.microsoft.com/office/drawing/2014/main" id="{7C25BE0D-3286-45EF-8C18-062B9C5DEAE8}"/>
              </a:ext>
            </a:extLst>
          </p:cNvPr>
          <p:cNvSpPr txBox="1"/>
          <p:nvPr/>
        </p:nvSpPr>
        <p:spPr>
          <a:xfrm>
            <a:off x="1366841" y="3273649"/>
            <a:ext cx="6592687" cy="2331664"/>
          </a:xfrm>
          <a:prstGeom prst="rect">
            <a:avLst/>
          </a:prstGeom>
          <a:noFill/>
        </p:spPr>
        <p:txBody>
          <a:bodyPr wrap="square" rtlCol="0">
            <a:spAutoFit/>
          </a:bodyPr>
          <a:lstStyle/>
          <a:p>
            <a:pPr algn="just">
              <a:lnSpc>
                <a:spcPct val="150000"/>
              </a:lnSpc>
            </a:pPr>
            <a:endParaRPr lang="vi-VN" sz="1600" dirty="0">
              <a:cs typeface="Times New Roman" panose="02020603050405020304" pitchFamily="18" charset="0"/>
            </a:endParaRPr>
          </a:p>
          <a:p>
            <a:pPr marL="342900" lvl="0" indent="-342900" algn="just">
              <a:lnSpc>
                <a:spcPct val="250000"/>
              </a:lnSpc>
              <a:buFont typeface="Wingdings" panose="05000000000000000000" pitchFamily="2" charset="2"/>
              <a:buChar char="v"/>
            </a:pPr>
            <a:r>
              <a:rPr lang="vi-VN" sz="1600" dirty="0">
                <a:cs typeface="Times New Roman" panose="02020603050405020304" pitchFamily="18" charset="0"/>
              </a:rPr>
              <a:t>Theo tiêu chí phạm vi hợp đồng</a:t>
            </a:r>
          </a:p>
          <a:p>
            <a:pPr>
              <a:lnSpc>
                <a:spcPct val="150000"/>
              </a:lnSpc>
            </a:pPr>
            <a:r>
              <a:rPr lang="vi-VN" sz="1600" dirty="0">
                <a:cs typeface="Times New Roman" panose="02020603050405020304" pitchFamily="18" charset="0"/>
              </a:rPr>
              <a:t>	+ Hợp đông thương mại quốc tế</a:t>
            </a:r>
          </a:p>
          <a:p>
            <a:pPr>
              <a:lnSpc>
                <a:spcPct val="150000"/>
              </a:lnSpc>
            </a:pPr>
            <a:r>
              <a:rPr lang="vi-VN" sz="1600" dirty="0">
                <a:cs typeface="Times New Roman" panose="02020603050405020304" pitchFamily="18" charset="0"/>
              </a:rPr>
              <a:t>	+ Hợp đồng thương mại trong nước.</a:t>
            </a:r>
          </a:p>
          <a:p>
            <a:pPr lvl="0" algn="just">
              <a:lnSpc>
                <a:spcPct val="250000"/>
              </a:lnSpc>
            </a:pPr>
            <a:endParaRPr lang="vi-VN" sz="1600" dirty="0">
              <a:cs typeface="Times New Roman" panose="02020603050405020304" pitchFamily="18" charset="0"/>
            </a:endParaRPr>
          </a:p>
        </p:txBody>
      </p:sp>
    </p:spTree>
    <p:extLst>
      <p:ext uri="{BB962C8B-B14F-4D97-AF65-F5344CB8AC3E}">
        <p14:creationId xmlns:p14="http://schemas.microsoft.com/office/powerpoint/2010/main" val="2164597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sp>
        <p:nvSpPr>
          <p:cNvPr id="39" name="Text Box 13"/>
          <p:cNvSpPr txBox="1">
            <a:spLocks noChangeArrowheads="1"/>
          </p:cNvSpPr>
          <p:nvPr/>
        </p:nvSpPr>
        <p:spPr bwMode="gray">
          <a:xfrm>
            <a:off x="890152" y="270464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600" b="1" kern="0" dirty="0">
                <a:solidFill>
                  <a:srgbClr val="FFFFFF"/>
                </a:solidFill>
                <a:cs typeface="Arial" pitchFamily="34" charset="0"/>
              </a:rPr>
              <a:t>1</a:t>
            </a:r>
          </a:p>
        </p:txBody>
      </p:sp>
      <p:grpSp>
        <p:nvGrpSpPr>
          <p:cNvPr id="5" name="Group 4">
            <a:extLst>
              <a:ext uri="{FF2B5EF4-FFF2-40B4-BE49-F238E27FC236}">
                <a16:creationId xmlns:a16="http://schemas.microsoft.com/office/drawing/2014/main" id="{16ACB801-4749-4C43-AA97-E8D9B4F785ED}"/>
              </a:ext>
            </a:extLst>
          </p:cNvPr>
          <p:cNvGrpSpPr/>
          <p:nvPr/>
        </p:nvGrpSpPr>
        <p:grpSpPr>
          <a:xfrm>
            <a:off x="893008" y="2598273"/>
            <a:ext cx="3917194" cy="463309"/>
            <a:chOff x="893008" y="2598273"/>
            <a:chExt cx="3917194" cy="463309"/>
          </a:xfrm>
        </p:grpSpPr>
        <p:sp>
          <p:nvSpPr>
            <p:cNvPr id="38" name="Text Box 12"/>
            <p:cNvSpPr txBox="1">
              <a:spLocks noChangeArrowheads="1"/>
            </p:cNvSpPr>
            <p:nvPr/>
          </p:nvSpPr>
          <p:spPr bwMode="auto">
            <a:xfrm>
              <a:off x="1409605" y="2668682"/>
              <a:ext cx="340059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vi-VN" sz="1600" dirty="0">
                  <a:latin typeface="+mn-lt"/>
                  <a:cs typeface="Times New Roman" panose="02020603050405020304" pitchFamily="18" charset="0"/>
                </a:rPr>
                <a:t>Đối tượng của hợp đồng</a:t>
              </a:r>
              <a:endParaRPr lang="vi-VN" altLang="en-US" sz="1600" kern="0" dirty="0">
                <a:solidFill>
                  <a:srgbClr val="000000"/>
                </a:solidFill>
                <a:latin typeface="+mn-lt"/>
                <a:cs typeface="Times New Roman" panose="02020603050405020304" pitchFamily="18" charset="0"/>
              </a:endParaRPr>
            </a:p>
          </p:txBody>
        </p:sp>
        <p:sp>
          <p:nvSpPr>
            <p:cNvPr id="79" name="AutoShape 19"/>
            <p:cNvSpPr>
              <a:spLocks noChangeArrowheads="1"/>
            </p:cNvSpPr>
            <p:nvPr/>
          </p:nvSpPr>
          <p:spPr bwMode="gray">
            <a:xfrm>
              <a:off x="893008" y="2598273"/>
              <a:ext cx="535394" cy="463309"/>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tLang="en-US" sz="1600" kern="0">
                <a:solidFill>
                  <a:sysClr val="windowText" lastClr="000000"/>
                </a:solidFill>
                <a:latin typeface="Arial" pitchFamily="34" charset="0"/>
                <a:cs typeface="Arial" pitchFamily="34" charset="0"/>
              </a:endParaRPr>
            </a:p>
          </p:txBody>
        </p:sp>
        <p:sp>
          <p:nvSpPr>
            <p:cNvPr id="80" name="AutoShape 20">
              <a:extLst>
                <a:ext uri="{FF2B5EF4-FFF2-40B4-BE49-F238E27FC236}">
                  <a16:creationId xmlns:a16="http://schemas.microsoft.com/office/drawing/2014/main" id="{9B990B6A-B42B-4532-9283-5DC84331ABB7}"/>
                </a:ext>
              </a:extLst>
            </p:cNvPr>
            <p:cNvSpPr>
              <a:spLocks noChangeArrowheads="1"/>
            </p:cNvSpPr>
            <p:nvPr/>
          </p:nvSpPr>
          <p:spPr bwMode="gray">
            <a:xfrm>
              <a:off x="931836" y="2633248"/>
              <a:ext cx="470249" cy="407177"/>
            </a:xfrm>
            <a:prstGeom prst="hexagon">
              <a:avLst>
                <a:gd name="adj" fmla="val 28896"/>
                <a:gd name="vf" fmla="val 115470"/>
              </a:avLst>
            </a:prstGeom>
            <a:gradFill rotWithShape="1">
              <a:gsLst>
                <a:gs pos="0">
                  <a:srgbClr val="CBBA3B">
                    <a:gamma/>
                    <a:shade val="46275"/>
                    <a:invGamma/>
                  </a:srgbClr>
                </a:gs>
                <a:gs pos="100000">
                  <a:srgbClr val="CBBA3B"/>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sysClr val="windowText" lastClr="000000"/>
                </a:solidFill>
                <a:latin typeface="Arial" pitchFamily="34" charset="0"/>
                <a:cs typeface="Arial" pitchFamily="34" charset="0"/>
              </a:endParaRPr>
            </a:p>
          </p:txBody>
        </p:sp>
        <p:sp>
          <p:nvSpPr>
            <p:cNvPr id="81" name="Text Box 27"/>
            <p:cNvSpPr txBox="1">
              <a:spLocks noChangeArrowheads="1"/>
            </p:cNvSpPr>
            <p:nvPr/>
          </p:nvSpPr>
          <p:spPr bwMode="gray">
            <a:xfrm>
              <a:off x="1039336" y="2701623"/>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400" b="1" kern="0" dirty="0">
                  <a:solidFill>
                    <a:srgbClr val="FFFFFF"/>
                  </a:solidFill>
                  <a:cs typeface="Arial" pitchFamily="34" charset="0"/>
                </a:rPr>
                <a:t>1</a:t>
              </a:r>
            </a:p>
          </p:txBody>
        </p:sp>
      </p:grpSp>
      <p:grpSp>
        <p:nvGrpSpPr>
          <p:cNvPr id="7" name="Group 6">
            <a:extLst>
              <a:ext uri="{FF2B5EF4-FFF2-40B4-BE49-F238E27FC236}">
                <a16:creationId xmlns:a16="http://schemas.microsoft.com/office/drawing/2014/main" id="{1BC512E8-EAE4-4B3B-BE69-90605A044880}"/>
              </a:ext>
            </a:extLst>
          </p:cNvPr>
          <p:cNvGrpSpPr/>
          <p:nvPr/>
        </p:nvGrpSpPr>
        <p:grpSpPr>
          <a:xfrm>
            <a:off x="873489" y="4090672"/>
            <a:ext cx="3961764" cy="463309"/>
            <a:chOff x="873489" y="4090672"/>
            <a:chExt cx="3961764" cy="463309"/>
          </a:xfrm>
        </p:grpSpPr>
        <p:sp>
          <p:nvSpPr>
            <p:cNvPr id="44" name="Text Box 26"/>
            <p:cNvSpPr txBox="1">
              <a:spLocks noChangeArrowheads="1"/>
            </p:cNvSpPr>
            <p:nvPr/>
          </p:nvSpPr>
          <p:spPr bwMode="auto">
            <a:xfrm>
              <a:off x="1372827" y="4170405"/>
              <a:ext cx="34624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vi-VN" sz="1600" dirty="0">
                  <a:latin typeface="+mn-lt"/>
                  <a:cs typeface="Times New Roman" panose="02020603050405020304" pitchFamily="18" charset="0"/>
                </a:rPr>
                <a:t>Giá, phương thức thanh toán</a:t>
              </a:r>
              <a:endParaRPr lang="vi-VN" altLang="en-US" sz="1600" kern="0" dirty="0">
                <a:solidFill>
                  <a:srgbClr val="000000"/>
                </a:solidFill>
                <a:latin typeface="+mn-lt"/>
                <a:cs typeface="Times New Roman" panose="02020603050405020304" pitchFamily="18" charset="0"/>
              </a:endParaRPr>
            </a:p>
          </p:txBody>
        </p:sp>
        <p:sp>
          <p:nvSpPr>
            <p:cNvPr id="45" name="Text Box 27"/>
            <p:cNvSpPr txBox="1">
              <a:spLocks noChangeArrowheads="1"/>
            </p:cNvSpPr>
            <p:nvPr/>
          </p:nvSpPr>
          <p:spPr bwMode="gray">
            <a:xfrm>
              <a:off x="881187" y="4161544"/>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600" b="1" kern="0" dirty="0">
                  <a:solidFill>
                    <a:srgbClr val="FFFFFF"/>
                  </a:solidFill>
                  <a:cs typeface="Arial" pitchFamily="34" charset="0"/>
                </a:rPr>
                <a:t>3</a:t>
              </a:r>
            </a:p>
          </p:txBody>
        </p:sp>
        <p:sp>
          <p:nvSpPr>
            <p:cNvPr id="82" name="AutoShape 19"/>
            <p:cNvSpPr>
              <a:spLocks noChangeArrowheads="1"/>
            </p:cNvSpPr>
            <p:nvPr/>
          </p:nvSpPr>
          <p:spPr bwMode="gray">
            <a:xfrm>
              <a:off x="873489" y="4090672"/>
              <a:ext cx="535394" cy="463309"/>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tLang="en-US" sz="1600" kern="0">
                <a:solidFill>
                  <a:sysClr val="windowText" lastClr="000000"/>
                </a:solidFill>
                <a:latin typeface="Arial" pitchFamily="34" charset="0"/>
                <a:cs typeface="Arial" pitchFamily="34" charset="0"/>
              </a:endParaRPr>
            </a:p>
          </p:txBody>
        </p:sp>
        <p:sp>
          <p:nvSpPr>
            <p:cNvPr id="83" name="AutoShape 20">
              <a:extLst>
                <a:ext uri="{FF2B5EF4-FFF2-40B4-BE49-F238E27FC236}">
                  <a16:creationId xmlns:a16="http://schemas.microsoft.com/office/drawing/2014/main" id="{9B990B6A-B42B-4532-9283-5DC84331ABB7}"/>
                </a:ext>
              </a:extLst>
            </p:cNvPr>
            <p:cNvSpPr>
              <a:spLocks noChangeArrowheads="1"/>
            </p:cNvSpPr>
            <p:nvPr/>
          </p:nvSpPr>
          <p:spPr bwMode="gray">
            <a:xfrm>
              <a:off x="912317" y="4125647"/>
              <a:ext cx="470249" cy="407177"/>
            </a:xfrm>
            <a:prstGeom prst="hexagon">
              <a:avLst>
                <a:gd name="adj" fmla="val 28896"/>
                <a:gd name="vf" fmla="val 115470"/>
              </a:avLst>
            </a:prstGeom>
            <a:gradFill rotWithShape="1">
              <a:gsLst>
                <a:gs pos="0">
                  <a:srgbClr val="CBBA3B">
                    <a:gamma/>
                    <a:shade val="46275"/>
                    <a:invGamma/>
                  </a:srgbClr>
                </a:gs>
                <a:gs pos="100000">
                  <a:srgbClr val="CBBA3B"/>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sysClr val="windowText" lastClr="000000"/>
                </a:solidFill>
                <a:latin typeface="Arial" pitchFamily="34" charset="0"/>
                <a:cs typeface="Arial" pitchFamily="34" charset="0"/>
              </a:endParaRPr>
            </a:p>
          </p:txBody>
        </p:sp>
        <p:sp>
          <p:nvSpPr>
            <p:cNvPr id="84" name="Text Box 27"/>
            <p:cNvSpPr txBox="1">
              <a:spLocks noChangeArrowheads="1"/>
            </p:cNvSpPr>
            <p:nvPr/>
          </p:nvSpPr>
          <p:spPr bwMode="gray">
            <a:xfrm>
              <a:off x="1019817" y="419402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400" b="1" kern="0" dirty="0">
                  <a:solidFill>
                    <a:srgbClr val="FFFFFF"/>
                  </a:solidFill>
                  <a:cs typeface="Arial" pitchFamily="34" charset="0"/>
                </a:rPr>
                <a:t>3</a:t>
              </a:r>
            </a:p>
          </p:txBody>
        </p:sp>
      </p:grpSp>
      <p:grpSp>
        <p:nvGrpSpPr>
          <p:cNvPr id="15" name="Group 14">
            <a:extLst>
              <a:ext uri="{FF2B5EF4-FFF2-40B4-BE49-F238E27FC236}">
                <a16:creationId xmlns:a16="http://schemas.microsoft.com/office/drawing/2014/main" id="{E819C31C-8E6F-422B-8F75-939443E6429B}"/>
              </a:ext>
            </a:extLst>
          </p:cNvPr>
          <p:cNvGrpSpPr/>
          <p:nvPr/>
        </p:nvGrpSpPr>
        <p:grpSpPr>
          <a:xfrm>
            <a:off x="5051820" y="2597717"/>
            <a:ext cx="3800866" cy="463309"/>
            <a:chOff x="5051820" y="2597717"/>
            <a:chExt cx="3800866" cy="463309"/>
          </a:xfrm>
        </p:grpSpPr>
        <p:sp>
          <p:nvSpPr>
            <p:cNvPr id="63" name="Text Box 12"/>
            <p:cNvSpPr txBox="1">
              <a:spLocks noChangeArrowheads="1"/>
            </p:cNvSpPr>
            <p:nvPr/>
          </p:nvSpPr>
          <p:spPr bwMode="auto">
            <a:xfrm>
              <a:off x="5577306" y="2685053"/>
              <a:ext cx="32753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vi-VN" sz="1600" dirty="0">
                  <a:latin typeface="+mn-lt"/>
                  <a:cs typeface="Times New Roman" panose="02020603050405020304" pitchFamily="18" charset="0"/>
                </a:rPr>
                <a:t>Quyền, nghĩa vụ của các bên</a:t>
              </a:r>
              <a:endParaRPr lang="vi-VN" altLang="en-US" sz="1600" kern="0" dirty="0">
                <a:solidFill>
                  <a:srgbClr val="000000"/>
                </a:solidFill>
                <a:latin typeface="+mn-lt"/>
                <a:cs typeface="Times New Roman" panose="02020603050405020304" pitchFamily="18" charset="0"/>
              </a:endParaRPr>
            </a:p>
          </p:txBody>
        </p:sp>
        <p:sp>
          <p:nvSpPr>
            <p:cNvPr id="64" name="Text Box 13"/>
            <p:cNvSpPr txBox="1">
              <a:spLocks noChangeArrowheads="1"/>
            </p:cNvSpPr>
            <p:nvPr/>
          </p:nvSpPr>
          <p:spPr bwMode="gray">
            <a:xfrm>
              <a:off x="5087255" y="2702764"/>
              <a:ext cx="287070" cy="35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2000" b="1" kern="0" dirty="0">
                  <a:solidFill>
                    <a:srgbClr val="FFFFFF"/>
                  </a:solidFill>
                  <a:cs typeface="Arial" pitchFamily="34" charset="0"/>
                </a:rPr>
                <a:t>5</a:t>
              </a:r>
            </a:p>
          </p:txBody>
        </p:sp>
        <p:sp>
          <p:nvSpPr>
            <p:cNvPr id="85" name="AutoShape 19"/>
            <p:cNvSpPr>
              <a:spLocks noChangeArrowheads="1"/>
            </p:cNvSpPr>
            <p:nvPr/>
          </p:nvSpPr>
          <p:spPr bwMode="gray">
            <a:xfrm>
              <a:off x="5051820" y="2597717"/>
              <a:ext cx="535394" cy="463309"/>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tLang="en-US" sz="1600" kern="0">
                <a:solidFill>
                  <a:sysClr val="windowText" lastClr="000000"/>
                </a:solidFill>
                <a:latin typeface="Arial" pitchFamily="34" charset="0"/>
                <a:cs typeface="Arial" pitchFamily="34" charset="0"/>
              </a:endParaRPr>
            </a:p>
          </p:txBody>
        </p:sp>
        <p:sp>
          <p:nvSpPr>
            <p:cNvPr id="86" name="AutoShape 20">
              <a:extLst>
                <a:ext uri="{FF2B5EF4-FFF2-40B4-BE49-F238E27FC236}">
                  <a16:creationId xmlns:a16="http://schemas.microsoft.com/office/drawing/2014/main" id="{9B990B6A-B42B-4532-9283-5DC84331ABB7}"/>
                </a:ext>
              </a:extLst>
            </p:cNvPr>
            <p:cNvSpPr>
              <a:spLocks noChangeArrowheads="1"/>
            </p:cNvSpPr>
            <p:nvPr/>
          </p:nvSpPr>
          <p:spPr bwMode="gray">
            <a:xfrm>
              <a:off x="5090648" y="2632692"/>
              <a:ext cx="470249" cy="407177"/>
            </a:xfrm>
            <a:prstGeom prst="hexagon">
              <a:avLst>
                <a:gd name="adj" fmla="val 28896"/>
                <a:gd name="vf" fmla="val 115470"/>
              </a:avLst>
            </a:prstGeom>
            <a:gradFill rotWithShape="1">
              <a:gsLst>
                <a:gs pos="0">
                  <a:srgbClr val="CBBA3B">
                    <a:gamma/>
                    <a:shade val="46275"/>
                    <a:invGamma/>
                  </a:srgbClr>
                </a:gs>
                <a:gs pos="100000">
                  <a:srgbClr val="CBBA3B"/>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sysClr val="windowText" lastClr="000000"/>
                </a:solidFill>
                <a:latin typeface="Arial" pitchFamily="34" charset="0"/>
                <a:cs typeface="Arial" pitchFamily="34" charset="0"/>
              </a:endParaRPr>
            </a:p>
          </p:txBody>
        </p:sp>
        <p:sp>
          <p:nvSpPr>
            <p:cNvPr id="87" name="Text Box 27"/>
            <p:cNvSpPr txBox="1">
              <a:spLocks noChangeArrowheads="1"/>
            </p:cNvSpPr>
            <p:nvPr/>
          </p:nvSpPr>
          <p:spPr bwMode="gray">
            <a:xfrm>
              <a:off x="5198148" y="2701067"/>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400" b="1" kern="0" dirty="0">
                  <a:solidFill>
                    <a:srgbClr val="FFFFFF"/>
                  </a:solidFill>
                  <a:cs typeface="Arial" pitchFamily="34" charset="0"/>
                </a:rPr>
                <a:t>5</a:t>
              </a:r>
            </a:p>
          </p:txBody>
        </p:sp>
      </p:grpSp>
      <p:grpSp>
        <p:nvGrpSpPr>
          <p:cNvPr id="17" name="Group 16">
            <a:extLst>
              <a:ext uri="{FF2B5EF4-FFF2-40B4-BE49-F238E27FC236}">
                <a16:creationId xmlns:a16="http://schemas.microsoft.com/office/drawing/2014/main" id="{66DD523A-C4C9-4743-A765-7D3CD860B587}"/>
              </a:ext>
            </a:extLst>
          </p:cNvPr>
          <p:cNvGrpSpPr/>
          <p:nvPr/>
        </p:nvGrpSpPr>
        <p:grpSpPr>
          <a:xfrm>
            <a:off x="5093456" y="4026513"/>
            <a:ext cx="3656097" cy="584775"/>
            <a:chOff x="5093456" y="4026513"/>
            <a:chExt cx="3656097" cy="584775"/>
          </a:xfrm>
        </p:grpSpPr>
        <p:sp>
          <p:nvSpPr>
            <p:cNvPr id="68" name="Text Box 26"/>
            <p:cNvSpPr txBox="1">
              <a:spLocks noChangeArrowheads="1"/>
            </p:cNvSpPr>
            <p:nvPr/>
          </p:nvSpPr>
          <p:spPr bwMode="auto">
            <a:xfrm>
              <a:off x="5609979" y="4026513"/>
              <a:ext cx="31395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vi-VN" sz="1600" dirty="0">
                  <a:latin typeface="+mn-lt"/>
                  <a:cs typeface="Times New Roman" panose="02020603050405020304" pitchFamily="18" charset="0"/>
                </a:rPr>
                <a:t>Phương thức giải quyết tranh chấp</a:t>
              </a:r>
              <a:endParaRPr lang="vi-VN" altLang="en-US" sz="1600" kern="0" dirty="0">
                <a:solidFill>
                  <a:srgbClr val="000000"/>
                </a:solidFill>
                <a:latin typeface="+mn-lt"/>
                <a:cs typeface="Times New Roman" panose="02020603050405020304" pitchFamily="18" charset="0"/>
              </a:endParaRPr>
            </a:p>
          </p:txBody>
        </p:sp>
        <p:sp>
          <p:nvSpPr>
            <p:cNvPr id="88" name="AutoShape 19"/>
            <p:cNvSpPr>
              <a:spLocks noChangeArrowheads="1"/>
            </p:cNvSpPr>
            <p:nvPr/>
          </p:nvSpPr>
          <p:spPr bwMode="gray">
            <a:xfrm>
              <a:off x="5093456" y="4090672"/>
              <a:ext cx="535394" cy="463309"/>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tLang="en-US" sz="1600" kern="0">
                <a:solidFill>
                  <a:sysClr val="windowText" lastClr="000000"/>
                </a:solidFill>
                <a:latin typeface="Arial" pitchFamily="34" charset="0"/>
                <a:cs typeface="Arial" pitchFamily="34" charset="0"/>
              </a:endParaRPr>
            </a:p>
          </p:txBody>
        </p:sp>
        <p:sp>
          <p:nvSpPr>
            <p:cNvPr id="89" name="AutoShape 20">
              <a:extLst>
                <a:ext uri="{FF2B5EF4-FFF2-40B4-BE49-F238E27FC236}">
                  <a16:creationId xmlns:a16="http://schemas.microsoft.com/office/drawing/2014/main" id="{9B990B6A-B42B-4532-9283-5DC84331ABB7}"/>
                </a:ext>
              </a:extLst>
            </p:cNvPr>
            <p:cNvSpPr>
              <a:spLocks noChangeArrowheads="1"/>
            </p:cNvSpPr>
            <p:nvPr/>
          </p:nvSpPr>
          <p:spPr bwMode="gray">
            <a:xfrm>
              <a:off x="5132284" y="4125647"/>
              <a:ext cx="470249" cy="407177"/>
            </a:xfrm>
            <a:prstGeom prst="hexagon">
              <a:avLst>
                <a:gd name="adj" fmla="val 28896"/>
                <a:gd name="vf" fmla="val 115470"/>
              </a:avLst>
            </a:prstGeom>
            <a:gradFill rotWithShape="1">
              <a:gsLst>
                <a:gs pos="0">
                  <a:srgbClr val="CBBA3B">
                    <a:gamma/>
                    <a:shade val="46275"/>
                    <a:invGamma/>
                  </a:srgbClr>
                </a:gs>
                <a:gs pos="100000">
                  <a:srgbClr val="CBBA3B"/>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sysClr val="windowText" lastClr="000000"/>
                </a:solidFill>
                <a:latin typeface="Arial" pitchFamily="34" charset="0"/>
                <a:cs typeface="Arial" pitchFamily="34" charset="0"/>
              </a:endParaRPr>
            </a:p>
          </p:txBody>
        </p:sp>
        <p:sp>
          <p:nvSpPr>
            <p:cNvPr id="90" name="Text Box 27"/>
            <p:cNvSpPr txBox="1">
              <a:spLocks noChangeArrowheads="1"/>
            </p:cNvSpPr>
            <p:nvPr/>
          </p:nvSpPr>
          <p:spPr bwMode="gray">
            <a:xfrm>
              <a:off x="5239784" y="419402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400" b="1" kern="0" dirty="0">
                  <a:solidFill>
                    <a:srgbClr val="FFFFFF"/>
                  </a:solidFill>
                  <a:cs typeface="Arial" pitchFamily="34" charset="0"/>
                </a:rPr>
                <a:t>7</a:t>
              </a:r>
            </a:p>
          </p:txBody>
        </p:sp>
      </p:grpSp>
      <p:grpSp>
        <p:nvGrpSpPr>
          <p:cNvPr id="16" name="Group 15">
            <a:extLst>
              <a:ext uri="{FF2B5EF4-FFF2-40B4-BE49-F238E27FC236}">
                <a16:creationId xmlns:a16="http://schemas.microsoft.com/office/drawing/2014/main" id="{2C8BD502-1165-4165-B44D-F24FF445F538}"/>
              </a:ext>
            </a:extLst>
          </p:cNvPr>
          <p:cNvGrpSpPr/>
          <p:nvPr/>
        </p:nvGrpSpPr>
        <p:grpSpPr>
          <a:xfrm>
            <a:off x="5068105" y="3286590"/>
            <a:ext cx="3573871" cy="584775"/>
            <a:chOff x="5068105" y="3286590"/>
            <a:chExt cx="3573871" cy="584775"/>
          </a:xfrm>
        </p:grpSpPr>
        <p:grpSp>
          <p:nvGrpSpPr>
            <p:cNvPr id="62" name="Group 7"/>
            <p:cNvGrpSpPr>
              <a:grpSpLocks/>
            </p:cNvGrpSpPr>
            <p:nvPr/>
          </p:nvGrpSpPr>
          <p:grpSpPr bwMode="auto">
            <a:xfrm>
              <a:off x="5068105" y="3349262"/>
              <a:ext cx="535394" cy="463309"/>
              <a:chOff x="3565" y="2147"/>
              <a:chExt cx="1241" cy="1073"/>
            </a:xfrm>
          </p:grpSpPr>
          <p:sp>
            <p:nvSpPr>
              <p:cNvPr id="74" name="AutoShape 9"/>
              <p:cNvSpPr>
                <a:spLocks noChangeArrowheads="1"/>
              </p:cNvSpPr>
              <p:nvPr/>
            </p:nvSpPr>
            <p:spPr bwMode="gray">
              <a:xfrm>
                <a:off x="3565" y="2147"/>
                <a:ext cx="1241" cy="107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tLang="en-US" sz="1600" kern="0">
                  <a:solidFill>
                    <a:sysClr val="windowText" lastClr="000000"/>
                  </a:solidFill>
                  <a:latin typeface="Arial" pitchFamily="34" charset="0"/>
                  <a:cs typeface="Arial" pitchFamily="34" charset="0"/>
                </a:endParaRPr>
              </a:p>
            </p:txBody>
          </p:sp>
          <p:sp>
            <p:nvSpPr>
              <p:cNvPr id="75" name="AutoShape 10">
                <a:extLst>
                  <a:ext uri="{FF2B5EF4-FFF2-40B4-BE49-F238E27FC236}">
                    <a16:creationId xmlns:a16="http://schemas.microsoft.com/office/drawing/2014/main" id="{F41107D0-7AF4-4F5D-BC03-CB078B60A18B}"/>
                  </a:ext>
                </a:extLst>
              </p:cNvPr>
              <p:cNvSpPr>
                <a:spLocks noChangeArrowheads="1"/>
              </p:cNvSpPr>
              <p:nvPr/>
            </p:nvSpPr>
            <p:spPr bwMode="gray">
              <a:xfrm>
                <a:off x="3655" y="2228"/>
                <a:ext cx="1090" cy="944"/>
              </a:xfrm>
              <a:prstGeom prst="hexagon">
                <a:avLst>
                  <a:gd name="adj" fmla="val 28896"/>
                  <a:gd name="vf" fmla="val 115470"/>
                </a:avLst>
              </a:prstGeom>
              <a:gradFill rotWithShape="1">
                <a:gsLst>
                  <a:gs pos="0">
                    <a:srgbClr val="1B7D6A">
                      <a:gamma/>
                      <a:shade val="46275"/>
                      <a:invGamma/>
                    </a:srgbClr>
                  </a:gs>
                  <a:gs pos="100000">
                    <a:srgbClr val="1B7D6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sysClr val="windowText" lastClr="000000"/>
                  </a:solidFill>
                  <a:latin typeface="Arial" pitchFamily="34" charset="0"/>
                  <a:cs typeface="Arial" pitchFamily="34" charset="0"/>
                </a:endParaRPr>
              </a:p>
            </p:txBody>
          </p:sp>
        </p:grpSp>
        <p:sp>
          <p:nvSpPr>
            <p:cNvPr id="65" name="Text Box 15"/>
            <p:cNvSpPr txBox="1">
              <a:spLocks noChangeArrowheads="1"/>
            </p:cNvSpPr>
            <p:nvPr/>
          </p:nvSpPr>
          <p:spPr bwMode="auto">
            <a:xfrm>
              <a:off x="5559379" y="3286590"/>
              <a:ext cx="30825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vi-VN" sz="1600" dirty="0">
                  <a:latin typeface="+mn-lt"/>
                  <a:cs typeface="Times New Roman" panose="02020603050405020304" pitchFamily="18" charset="0"/>
                </a:rPr>
                <a:t>Trách nhiệm do vi phạm hợp đồng</a:t>
              </a:r>
              <a:endParaRPr lang="vi-VN" altLang="en-US" sz="1600" kern="0" dirty="0">
                <a:solidFill>
                  <a:srgbClr val="000000"/>
                </a:solidFill>
                <a:latin typeface="+mn-lt"/>
                <a:cs typeface="Times New Roman" panose="02020603050405020304" pitchFamily="18" charset="0"/>
              </a:endParaRPr>
            </a:p>
          </p:txBody>
        </p:sp>
        <p:sp>
          <p:nvSpPr>
            <p:cNvPr id="96" name="Text Box 27"/>
            <p:cNvSpPr txBox="1">
              <a:spLocks noChangeArrowheads="1"/>
            </p:cNvSpPr>
            <p:nvPr/>
          </p:nvSpPr>
          <p:spPr bwMode="gray">
            <a:xfrm>
              <a:off x="5216078" y="343889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400" b="1" kern="0" dirty="0">
                  <a:solidFill>
                    <a:srgbClr val="FFFFFF"/>
                  </a:solidFill>
                  <a:cs typeface="Arial" pitchFamily="34" charset="0"/>
                </a:rPr>
                <a:t>6</a:t>
              </a:r>
            </a:p>
          </p:txBody>
        </p:sp>
      </p:grpSp>
      <p:grpSp>
        <p:nvGrpSpPr>
          <p:cNvPr id="6" name="Group 5">
            <a:extLst>
              <a:ext uri="{FF2B5EF4-FFF2-40B4-BE49-F238E27FC236}">
                <a16:creationId xmlns:a16="http://schemas.microsoft.com/office/drawing/2014/main" id="{208CF74A-EAC0-4061-B426-1460D48A7395}"/>
              </a:ext>
            </a:extLst>
          </p:cNvPr>
          <p:cNvGrpSpPr/>
          <p:nvPr/>
        </p:nvGrpSpPr>
        <p:grpSpPr>
          <a:xfrm>
            <a:off x="880470" y="3349262"/>
            <a:ext cx="3991561" cy="463309"/>
            <a:chOff x="880470" y="3349262"/>
            <a:chExt cx="3991561" cy="463309"/>
          </a:xfrm>
        </p:grpSpPr>
        <p:sp>
          <p:nvSpPr>
            <p:cNvPr id="40" name="Text Box 15"/>
            <p:cNvSpPr txBox="1">
              <a:spLocks noChangeArrowheads="1"/>
            </p:cNvSpPr>
            <p:nvPr/>
          </p:nvSpPr>
          <p:spPr bwMode="auto">
            <a:xfrm>
              <a:off x="1409605" y="3410630"/>
              <a:ext cx="34624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vi-VN" sz="1600" dirty="0">
                  <a:latin typeface="+mn-lt"/>
                  <a:cs typeface="Times New Roman" panose="02020603050405020304" pitchFamily="18" charset="0"/>
                </a:rPr>
                <a:t>Số lượng, chất lượng</a:t>
              </a:r>
              <a:endParaRPr lang="vi-VN" altLang="en-US" sz="1600" kern="0" dirty="0">
                <a:solidFill>
                  <a:srgbClr val="000000"/>
                </a:solidFill>
                <a:latin typeface="+mn-lt"/>
                <a:cs typeface="Times New Roman" panose="02020603050405020304" pitchFamily="18" charset="0"/>
              </a:endParaRPr>
            </a:p>
          </p:txBody>
        </p:sp>
        <p:grpSp>
          <p:nvGrpSpPr>
            <p:cNvPr id="117" name="Group 7"/>
            <p:cNvGrpSpPr>
              <a:grpSpLocks/>
            </p:cNvGrpSpPr>
            <p:nvPr/>
          </p:nvGrpSpPr>
          <p:grpSpPr bwMode="auto">
            <a:xfrm>
              <a:off x="880470" y="3349262"/>
              <a:ext cx="535394" cy="463309"/>
              <a:chOff x="3565" y="2147"/>
              <a:chExt cx="1241" cy="1073"/>
            </a:xfrm>
          </p:grpSpPr>
          <p:sp>
            <p:nvSpPr>
              <p:cNvPr id="118" name="AutoShape 9"/>
              <p:cNvSpPr>
                <a:spLocks noChangeArrowheads="1"/>
              </p:cNvSpPr>
              <p:nvPr/>
            </p:nvSpPr>
            <p:spPr bwMode="gray">
              <a:xfrm>
                <a:off x="3565" y="2147"/>
                <a:ext cx="1241" cy="107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tLang="en-US" sz="1600" kern="0">
                  <a:solidFill>
                    <a:sysClr val="windowText" lastClr="000000"/>
                  </a:solidFill>
                  <a:latin typeface="Arial" pitchFamily="34" charset="0"/>
                  <a:cs typeface="Arial" pitchFamily="34" charset="0"/>
                </a:endParaRPr>
              </a:p>
            </p:txBody>
          </p:sp>
          <p:sp>
            <p:nvSpPr>
              <p:cNvPr id="119" name="AutoShape 10">
                <a:extLst>
                  <a:ext uri="{FF2B5EF4-FFF2-40B4-BE49-F238E27FC236}">
                    <a16:creationId xmlns:a16="http://schemas.microsoft.com/office/drawing/2014/main" id="{F41107D0-7AF4-4F5D-BC03-CB078B60A18B}"/>
                  </a:ext>
                </a:extLst>
              </p:cNvPr>
              <p:cNvSpPr>
                <a:spLocks noChangeArrowheads="1"/>
              </p:cNvSpPr>
              <p:nvPr/>
            </p:nvSpPr>
            <p:spPr bwMode="gray">
              <a:xfrm>
                <a:off x="3655" y="2228"/>
                <a:ext cx="1090" cy="944"/>
              </a:xfrm>
              <a:prstGeom prst="hexagon">
                <a:avLst>
                  <a:gd name="adj" fmla="val 28896"/>
                  <a:gd name="vf" fmla="val 115470"/>
                </a:avLst>
              </a:prstGeom>
              <a:gradFill rotWithShape="1">
                <a:gsLst>
                  <a:gs pos="0">
                    <a:srgbClr val="1B7D6A">
                      <a:gamma/>
                      <a:shade val="46275"/>
                      <a:invGamma/>
                    </a:srgbClr>
                  </a:gs>
                  <a:gs pos="100000">
                    <a:srgbClr val="1B7D6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sysClr val="windowText" lastClr="000000"/>
                  </a:solidFill>
                  <a:latin typeface="Arial" pitchFamily="34" charset="0"/>
                  <a:cs typeface="Arial" pitchFamily="34" charset="0"/>
                </a:endParaRPr>
              </a:p>
            </p:txBody>
          </p:sp>
        </p:grpSp>
        <p:sp>
          <p:nvSpPr>
            <p:cNvPr id="120" name="Text Box 27"/>
            <p:cNvSpPr txBox="1">
              <a:spLocks noChangeArrowheads="1"/>
            </p:cNvSpPr>
            <p:nvPr/>
          </p:nvSpPr>
          <p:spPr bwMode="gray">
            <a:xfrm>
              <a:off x="1028443" y="343889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400" b="1" kern="0" dirty="0">
                  <a:solidFill>
                    <a:srgbClr val="FFFFFF"/>
                  </a:solidFill>
                  <a:cs typeface="Arial" pitchFamily="34" charset="0"/>
                </a:rPr>
                <a:t>2</a:t>
              </a:r>
            </a:p>
          </p:txBody>
        </p:sp>
      </p:grpSp>
      <p:grpSp>
        <p:nvGrpSpPr>
          <p:cNvPr id="14" name="Group 13">
            <a:extLst>
              <a:ext uri="{FF2B5EF4-FFF2-40B4-BE49-F238E27FC236}">
                <a16:creationId xmlns:a16="http://schemas.microsoft.com/office/drawing/2014/main" id="{98280756-AC7C-4492-860C-1644E7B703E3}"/>
              </a:ext>
            </a:extLst>
          </p:cNvPr>
          <p:cNvGrpSpPr/>
          <p:nvPr/>
        </p:nvGrpSpPr>
        <p:grpSpPr>
          <a:xfrm>
            <a:off x="846950" y="4751978"/>
            <a:ext cx="3988303" cy="584775"/>
            <a:chOff x="846950" y="4751978"/>
            <a:chExt cx="3988303" cy="584775"/>
          </a:xfrm>
        </p:grpSpPr>
        <p:sp>
          <p:nvSpPr>
            <p:cNvPr id="46" name="Text Box 29"/>
            <p:cNvSpPr txBox="1">
              <a:spLocks noChangeArrowheads="1"/>
            </p:cNvSpPr>
            <p:nvPr/>
          </p:nvSpPr>
          <p:spPr bwMode="auto">
            <a:xfrm>
              <a:off x="1372827" y="4751978"/>
              <a:ext cx="34624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vi-VN" sz="1600" dirty="0">
                  <a:latin typeface="+mn-lt"/>
                  <a:cs typeface="Times New Roman" panose="02020603050405020304" pitchFamily="18" charset="0"/>
                </a:rPr>
                <a:t>Thời hạn, địa điểm, phương thức thực hiện hợp đồng</a:t>
              </a:r>
              <a:endParaRPr lang="vi-VN" altLang="en-US" sz="1600" kern="0" dirty="0">
                <a:solidFill>
                  <a:srgbClr val="000000"/>
                </a:solidFill>
                <a:latin typeface="+mn-lt"/>
                <a:cs typeface="Times New Roman" panose="02020603050405020304" pitchFamily="18" charset="0"/>
              </a:endParaRPr>
            </a:p>
          </p:txBody>
        </p:sp>
        <p:grpSp>
          <p:nvGrpSpPr>
            <p:cNvPr id="51" name="Group 7"/>
            <p:cNvGrpSpPr>
              <a:grpSpLocks/>
            </p:cNvGrpSpPr>
            <p:nvPr/>
          </p:nvGrpSpPr>
          <p:grpSpPr bwMode="auto">
            <a:xfrm>
              <a:off x="846950" y="4793118"/>
              <a:ext cx="535394" cy="463309"/>
              <a:chOff x="3565" y="2147"/>
              <a:chExt cx="1241" cy="1073"/>
            </a:xfrm>
          </p:grpSpPr>
          <p:sp>
            <p:nvSpPr>
              <p:cNvPr id="52" name="AutoShape 9"/>
              <p:cNvSpPr>
                <a:spLocks noChangeArrowheads="1"/>
              </p:cNvSpPr>
              <p:nvPr/>
            </p:nvSpPr>
            <p:spPr bwMode="gray">
              <a:xfrm>
                <a:off x="3565" y="2147"/>
                <a:ext cx="1241" cy="1073"/>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tLang="en-US" sz="1600" kern="0">
                  <a:solidFill>
                    <a:sysClr val="windowText" lastClr="000000"/>
                  </a:solidFill>
                  <a:latin typeface="Arial" pitchFamily="34" charset="0"/>
                  <a:cs typeface="Arial" pitchFamily="34" charset="0"/>
                </a:endParaRPr>
              </a:p>
            </p:txBody>
          </p:sp>
          <p:sp>
            <p:nvSpPr>
              <p:cNvPr id="53" name="AutoShape 10">
                <a:extLst>
                  <a:ext uri="{FF2B5EF4-FFF2-40B4-BE49-F238E27FC236}">
                    <a16:creationId xmlns:a16="http://schemas.microsoft.com/office/drawing/2014/main" id="{F41107D0-7AF4-4F5D-BC03-CB078B60A18B}"/>
                  </a:ext>
                </a:extLst>
              </p:cNvPr>
              <p:cNvSpPr>
                <a:spLocks noChangeArrowheads="1"/>
              </p:cNvSpPr>
              <p:nvPr/>
            </p:nvSpPr>
            <p:spPr bwMode="gray">
              <a:xfrm>
                <a:off x="3655" y="2228"/>
                <a:ext cx="1090" cy="944"/>
              </a:xfrm>
              <a:prstGeom prst="hexagon">
                <a:avLst>
                  <a:gd name="adj" fmla="val 28896"/>
                  <a:gd name="vf" fmla="val 115470"/>
                </a:avLst>
              </a:prstGeom>
              <a:gradFill rotWithShape="1">
                <a:gsLst>
                  <a:gs pos="0">
                    <a:srgbClr val="1B7D6A">
                      <a:gamma/>
                      <a:shade val="46275"/>
                      <a:invGamma/>
                    </a:srgbClr>
                  </a:gs>
                  <a:gs pos="100000">
                    <a:srgbClr val="1B7D6A"/>
                  </a:gs>
                </a:gsLst>
                <a:lin ang="27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sysClr val="windowText" lastClr="000000"/>
                  </a:solidFill>
                  <a:latin typeface="Arial" pitchFamily="34" charset="0"/>
                  <a:cs typeface="Arial" pitchFamily="34" charset="0"/>
                </a:endParaRPr>
              </a:p>
            </p:txBody>
          </p:sp>
        </p:grpSp>
        <p:sp>
          <p:nvSpPr>
            <p:cNvPr id="54" name="Text Box 27"/>
            <p:cNvSpPr txBox="1">
              <a:spLocks noChangeArrowheads="1"/>
            </p:cNvSpPr>
            <p:nvPr/>
          </p:nvSpPr>
          <p:spPr bwMode="gray">
            <a:xfrm>
              <a:off x="994923" y="4882748"/>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defRPr/>
              </a:pPr>
              <a:r>
                <a:rPr lang="en-US" altLang="en-US" sz="1400" b="1" kern="0" dirty="0">
                  <a:solidFill>
                    <a:srgbClr val="FFFFFF"/>
                  </a:solidFill>
                  <a:cs typeface="Arial" pitchFamily="34" charset="0"/>
                </a:rPr>
                <a:t>4</a:t>
              </a:r>
            </a:p>
          </p:txBody>
        </p:sp>
      </p:grpSp>
      <p:grpSp>
        <p:nvGrpSpPr>
          <p:cNvPr id="2" name="Group 1">
            <a:extLst>
              <a:ext uri="{FF2B5EF4-FFF2-40B4-BE49-F238E27FC236}">
                <a16:creationId xmlns:a16="http://schemas.microsoft.com/office/drawing/2014/main" id="{DEABFCD1-A722-4D45-885F-493AAC110286}"/>
              </a:ext>
            </a:extLst>
          </p:cNvPr>
          <p:cNvGrpSpPr/>
          <p:nvPr/>
        </p:nvGrpSpPr>
        <p:grpSpPr>
          <a:xfrm>
            <a:off x="720877" y="1584999"/>
            <a:ext cx="7842199" cy="862366"/>
            <a:chOff x="720877" y="1584999"/>
            <a:chExt cx="7842199" cy="862366"/>
          </a:xfrm>
        </p:grpSpPr>
        <p:grpSp>
          <p:nvGrpSpPr>
            <p:cNvPr id="4" name="Group 3"/>
            <p:cNvGrpSpPr/>
            <p:nvPr/>
          </p:nvGrpSpPr>
          <p:grpSpPr>
            <a:xfrm>
              <a:off x="720877" y="1584999"/>
              <a:ext cx="7255414" cy="862366"/>
              <a:chOff x="720877" y="1584999"/>
              <a:chExt cx="7255414" cy="862366"/>
            </a:xfrm>
          </p:grpSpPr>
          <p:sp>
            <p:nvSpPr>
              <p:cNvPr id="12" name="TextBox 11"/>
              <p:cNvSpPr txBox="1"/>
              <p:nvPr/>
            </p:nvSpPr>
            <p:spPr>
              <a:xfrm>
                <a:off x="1454111" y="1794480"/>
                <a:ext cx="6522180" cy="338554"/>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NỘI DUNG HỢP ĐỒNG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6" name="Google Shape;829;p125"/>
            <p:cNvCxnSpPr/>
            <p:nvPr/>
          </p:nvCxnSpPr>
          <p:spPr>
            <a:xfrm>
              <a:off x="1557410" y="2184685"/>
              <a:ext cx="7005666" cy="0"/>
            </a:xfrm>
            <a:prstGeom prst="straightConnector1">
              <a:avLst/>
            </a:prstGeom>
            <a:noFill/>
            <a:ln w="9525" cap="flat" cmpd="sng">
              <a:solidFill>
                <a:schemeClr val="dk1"/>
              </a:solidFill>
              <a:prstDash val="dot"/>
              <a:miter lim="800000"/>
              <a:headEnd type="none" w="sm" len="sm"/>
              <a:tailEnd type="none" w="sm" len="sm"/>
            </a:ln>
          </p:spPr>
        </p:cxnSp>
      </p:grpSp>
      <p:sp>
        <p:nvSpPr>
          <p:cNvPr id="43" name="TextBox 42"/>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Tree>
    <p:extLst>
      <p:ext uri="{BB962C8B-B14F-4D97-AF65-F5344CB8AC3E}">
        <p14:creationId xmlns:p14="http://schemas.microsoft.com/office/powerpoint/2010/main" val="3329831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sp>
        <p:nvSpPr>
          <p:cNvPr id="51" name="Rectangle 50"/>
          <p:cNvSpPr/>
          <p:nvPr/>
        </p:nvSpPr>
        <p:spPr>
          <a:xfrm>
            <a:off x="1357171" y="2194357"/>
            <a:ext cx="7290424" cy="2308324"/>
          </a:xfrm>
          <a:prstGeom prst="rect">
            <a:avLst/>
          </a:prstGeom>
        </p:spPr>
        <p:txBody>
          <a:bodyPr wrap="square">
            <a:spAutoFit/>
          </a:bodyPr>
          <a:lstStyle/>
          <a:p>
            <a:pPr marL="342900" indent="-342900">
              <a:lnSpc>
                <a:spcPct val="150000"/>
              </a:lnSpc>
              <a:spcAft>
                <a:spcPts val="600"/>
              </a:spcAft>
              <a:buFont typeface="Wingdings" panose="05000000000000000000" pitchFamily="2" charset="2"/>
              <a:buChar char="q"/>
            </a:pPr>
            <a:r>
              <a:rPr lang="vi-VN" sz="1400" b="1" dirty="0">
                <a:cs typeface="Times New Roman" panose="02020603050405020304" pitchFamily="18" charset="0"/>
              </a:rPr>
              <a:t>Điều kiện có hiệu lực của hợp đồng</a:t>
            </a:r>
          </a:p>
          <a:p>
            <a:pPr marL="800100" lvl="1" indent="-342900">
              <a:spcAft>
                <a:spcPts val="600"/>
              </a:spcAft>
              <a:buFont typeface="Wingdings" panose="05000000000000000000" pitchFamily="2" charset="2"/>
              <a:buChar char="ü"/>
            </a:pPr>
            <a:r>
              <a:rPr lang="vi-VN" sz="1400" dirty="0">
                <a:cs typeface="Times New Roman" panose="02020603050405020304" pitchFamily="18" charset="0"/>
              </a:rPr>
              <a:t>Người tham gia giao kết Hợp đồng có năng lực hành vi và năng lực thương mại đầy đủ. </a:t>
            </a:r>
          </a:p>
          <a:p>
            <a:pPr marL="800100" lvl="1" indent="-342900">
              <a:spcAft>
                <a:spcPts val="600"/>
              </a:spcAft>
              <a:buFont typeface="Wingdings" panose="05000000000000000000" pitchFamily="2" charset="2"/>
              <a:buChar char="ü"/>
            </a:pPr>
            <a:r>
              <a:rPr lang="vi-VN" sz="1400" dirty="0">
                <a:cs typeface="Times New Roman" panose="02020603050405020304" pitchFamily="18" charset="0"/>
              </a:rPr>
              <a:t>Mục đích và nội dung hợp đông không vi phạm điều cấm của PL không trái đạo đức xã hội.</a:t>
            </a:r>
          </a:p>
          <a:p>
            <a:pPr marL="800100" lvl="1" indent="-342900">
              <a:spcAft>
                <a:spcPts val="600"/>
              </a:spcAft>
              <a:buFont typeface="Wingdings" panose="05000000000000000000" pitchFamily="2" charset="2"/>
              <a:buChar char="ü"/>
            </a:pPr>
            <a:r>
              <a:rPr lang="vi-VN" sz="1400" dirty="0">
                <a:cs typeface="Times New Roman" panose="02020603050405020304" pitchFamily="18" charset="0"/>
              </a:rPr>
              <a:t>Người tham gia giao kết hoàn toàn tự nguyện</a:t>
            </a:r>
          </a:p>
          <a:p>
            <a:pPr marL="800100" lvl="1" indent="-342900">
              <a:spcAft>
                <a:spcPts val="600"/>
              </a:spcAft>
              <a:buFont typeface="Wingdings" panose="05000000000000000000" pitchFamily="2" charset="2"/>
              <a:buChar char="ü"/>
            </a:pPr>
            <a:r>
              <a:rPr lang="vi-VN" sz="1400" dirty="0">
                <a:cs typeface="Times New Roman" panose="02020603050405020304" pitchFamily="18" charset="0"/>
              </a:rPr>
              <a:t>Hình thức phù hợp với quy định của pháp  luật.</a:t>
            </a:r>
          </a:p>
          <a:p>
            <a:pPr>
              <a:spcAft>
                <a:spcPts val="600"/>
              </a:spcAft>
            </a:pPr>
            <a:endParaRPr lang="vi-VN" sz="1400" dirty="0"/>
          </a:p>
        </p:txBody>
      </p:sp>
      <p:grpSp>
        <p:nvGrpSpPr>
          <p:cNvPr id="2" name="Group 1">
            <a:extLst>
              <a:ext uri="{FF2B5EF4-FFF2-40B4-BE49-F238E27FC236}">
                <a16:creationId xmlns:a16="http://schemas.microsoft.com/office/drawing/2014/main" id="{A642AAF1-ECBE-4671-BE18-B50E3B2BAA9A}"/>
              </a:ext>
            </a:extLst>
          </p:cNvPr>
          <p:cNvGrpSpPr/>
          <p:nvPr/>
        </p:nvGrpSpPr>
        <p:grpSpPr>
          <a:xfrm>
            <a:off x="720877" y="1584999"/>
            <a:ext cx="7842199" cy="862366"/>
            <a:chOff x="720877" y="1584999"/>
            <a:chExt cx="7842199" cy="862366"/>
          </a:xfrm>
        </p:grpSpPr>
        <p:sp>
          <p:nvSpPr>
            <p:cNvPr id="12" name="TextBox 11"/>
            <p:cNvSpPr txBox="1"/>
            <p:nvPr/>
          </p:nvSpPr>
          <p:spPr>
            <a:xfrm>
              <a:off x="1454111" y="1794480"/>
              <a:ext cx="6522180" cy="338554"/>
            </a:xfrm>
            <a:prstGeom prst="rect">
              <a:avLst/>
            </a:prstGeom>
            <a:noFill/>
          </p:spPr>
          <p:txBody>
            <a:bodyPr wrap="square" rtlCol="0">
              <a:spAutoFit/>
            </a:bodyPr>
            <a:lstStyle/>
            <a:p>
              <a:r>
                <a:rPr lang="en-US" sz="1600" b="1" dirty="0">
                  <a:solidFill>
                    <a:schemeClr val="accent2">
                      <a:lumMod val="50000"/>
                    </a:schemeClr>
                  </a:solidFill>
                  <a:latin typeface="Arial" panose="020B0604020202020204" pitchFamily="34" charset="0"/>
                  <a:cs typeface="Arial" panose="020B0604020202020204" pitchFamily="34" charset="0"/>
                </a:rPr>
                <a:t>HIỆU LỰC HỢP ĐỒNG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cxnSp>
          <p:nvCxnSpPr>
            <p:cNvPr id="52" name="Google Shape;829;p125"/>
            <p:cNvCxnSpPr/>
            <p:nvPr/>
          </p:nvCxnSpPr>
          <p:spPr>
            <a:xfrm>
              <a:off x="1557410" y="2184685"/>
              <a:ext cx="7005666" cy="0"/>
            </a:xfrm>
            <a:prstGeom prst="straightConnector1">
              <a:avLst/>
            </a:prstGeom>
            <a:noFill/>
            <a:ln w="9525" cap="flat" cmpd="sng">
              <a:solidFill>
                <a:schemeClr val="dk1"/>
              </a:solidFill>
              <a:prstDash val="dot"/>
              <a:miter lim="800000"/>
              <a:headEnd type="none" w="sm" len="sm"/>
              <a:tailEnd type="none" w="sm" len="sm"/>
            </a:ln>
          </p:spPr>
        </p:cxnSp>
      </p:grpSp>
      <p:sp>
        <p:nvSpPr>
          <p:cNvPr id="10" name="TextBox 9"/>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
        <p:nvSpPr>
          <p:cNvPr id="11" name="Rectangle 10">
            <a:extLst>
              <a:ext uri="{FF2B5EF4-FFF2-40B4-BE49-F238E27FC236}">
                <a16:creationId xmlns:a16="http://schemas.microsoft.com/office/drawing/2014/main" id="{76CD5FF8-7A2F-4C14-B064-DEBDCEED6497}"/>
              </a:ext>
            </a:extLst>
          </p:cNvPr>
          <p:cNvSpPr/>
          <p:nvPr/>
        </p:nvSpPr>
        <p:spPr>
          <a:xfrm>
            <a:off x="1365416" y="4179120"/>
            <a:ext cx="7290424" cy="1292662"/>
          </a:xfrm>
          <a:prstGeom prst="rect">
            <a:avLst/>
          </a:prstGeom>
        </p:spPr>
        <p:txBody>
          <a:bodyPr wrap="square">
            <a:spAutoFit/>
          </a:bodyPr>
          <a:lstStyle/>
          <a:p>
            <a:pPr marL="342900" indent="-342900">
              <a:lnSpc>
                <a:spcPct val="150000"/>
              </a:lnSpc>
              <a:spcAft>
                <a:spcPts val="600"/>
              </a:spcAft>
              <a:buFont typeface="Wingdings" panose="05000000000000000000" pitchFamily="2" charset="2"/>
              <a:buChar char="q"/>
            </a:pPr>
            <a:r>
              <a:rPr lang="vi-VN" sz="1400" b="1" dirty="0">
                <a:cs typeface="Times New Roman" panose="02020603050405020304" pitchFamily="18" charset="0"/>
              </a:rPr>
              <a:t>Thời điểm có hiệu lực của hợp đồng</a:t>
            </a:r>
          </a:p>
          <a:p>
            <a:pPr marL="800100" lvl="1" indent="-342900">
              <a:spcAft>
                <a:spcPts val="600"/>
              </a:spcAft>
              <a:buFont typeface="Wingdings" panose="05000000000000000000" pitchFamily="2" charset="2"/>
              <a:buChar char="ü"/>
            </a:pPr>
            <a:r>
              <a:rPr lang="vi-VN" sz="1400" dirty="0">
                <a:cs typeface="Times New Roman" panose="02020603050405020304" pitchFamily="18" charset="0"/>
              </a:rPr>
              <a:t>Xác định theo quy định của pháp luật</a:t>
            </a:r>
          </a:p>
          <a:p>
            <a:pPr marL="800100" lvl="1" indent="-342900">
              <a:spcAft>
                <a:spcPts val="600"/>
              </a:spcAft>
              <a:buFont typeface="Wingdings" panose="05000000000000000000" pitchFamily="2" charset="2"/>
              <a:buChar char="ü"/>
            </a:pPr>
            <a:r>
              <a:rPr lang="vi-VN" sz="1400" dirty="0">
                <a:cs typeface="Times New Roman" panose="02020603050405020304" pitchFamily="18" charset="0"/>
              </a:rPr>
              <a:t>Theo thỏa thuận của các bên</a:t>
            </a:r>
          </a:p>
          <a:p>
            <a:pPr>
              <a:spcAft>
                <a:spcPts val="600"/>
              </a:spcAft>
            </a:pPr>
            <a:endParaRPr lang="vi-VN" sz="1400" dirty="0"/>
          </a:p>
        </p:txBody>
      </p:sp>
    </p:spTree>
    <p:extLst>
      <p:ext uri="{BB962C8B-B14F-4D97-AF65-F5344CB8AC3E}">
        <p14:creationId xmlns:p14="http://schemas.microsoft.com/office/powerpoint/2010/main" val="2275412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14995" y="275268"/>
            <a:ext cx="1529394" cy="1015663"/>
          </a:xfrm>
          <a:prstGeom prst="rect">
            <a:avLst/>
          </a:prstGeom>
          <a:noFill/>
        </p:spPr>
        <p:txBody>
          <a:bodyPr wrap="square" rtlCol="0">
            <a:spAutoFit/>
          </a:bodyPr>
          <a:lstStyle/>
          <a:p>
            <a:r>
              <a:rPr lang="en-US" sz="6000" dirty="0">
                <a:solidFill>
                  <a:schemeClr val="bg1"/>
                </a:solidFill>
                <a:latin typeface="Aarial"/>
              </a:rPr>
              <a:t>01</a:t>
            </a:r>
          </a:p>
        </p:txBody>
      </p:sp>
      <p:grpSp>
        <p:nvGrpSpPr>
          <p:cNvPr id="4" name="Group 3"/>
          <p:cNvGrpSpPr/>
          <p:nvPr/>
        </p:nvGrpSpPr>
        <p:grpSpPr>
          <a:xfrm>
            <a:off x="720877" y="1584999"/>
            <a:ext cx="8225898" cy="862366"/>
            <a:chOff x="720877" y="1584999"/>
            <a:chExt cx="8225898" cy="862366"/>
          </a:xfrm>
        </p:grpSpPr>
        <p:sp>
          <p:nvSpPr>
            <p:cNvPr id="12" name="TextBox 11"/>
            <p:cNvSpPr txBox="1"/>
            <p:nvPr/>
          </p:nvSpPr>
          <p:spPr>
            <a:xfrm>
              <a:off x="1454110" y="1794480"/>
              <a:ext cx="7492665" cy="338554"/>
            </a:xfrm>
            <a:prstGeom prst="rect">
              <a:avLst/>
            </a:prstGeom>
            <a:noFill/>
          </p:spPr>
          <p:txBody>
            <a:bodyPr wrap="square" rtlCol="0">
              <a:spAutoFit/>
            </a:bodyPr>
            <a:lstStyle/>
            <a:p>
              <a:r>
                <a:rPr lang="en-US" sz="1600" b="1" dirty="0">
                  <a:solidFill>
                    <a:srgbClr val="ED7D31">
                      <a:lumMod val="50000"/>
                    </a:srgbClr>
                  </a:solidFill>
                  <a:latin typeface="Arial" panose="020B0604020202020204" pitchFamily="34" charset="0"/>
                  <a:cs typeface="Arial" panose="020B0604020202020204" pitchFamily="34" charset="0"/>
                </a:rPr>
                <a:t>HỢP ĐỒNG VÔ HIỆU </a:t>
              </a:r>
              <a:r>
                <a:rPr lang="vi-VN" sz="1600" b="1" dirty="0">
                  <a:solidFill>
                    <a:srgbClr val="ED7D31">
                      <a:lumMod val="50000"/>
                    </a:srgbClr>
                  </a:solidFill>
                  <a:latin typeface="Arial" panose="020B0604020202020204" pitchFamily="34" charset="0"/>
                  <a:cs typeface="Arial" panose="020B0604020202020204" pitchFamily="34" charset="0"/>
                </a:rPr>
                <a:t>VÀ XỬ LÝ HỢP ĐỒNG THƯƠNG MẠI VÔ HIỆU</a:t>
              </a:r>
              <a:r>
                <a:rPr lang="en-US" sz="1600" b="1" dirty="0">
                  <a:solidFill>
                    <a:srgbClr val="ED7D31">
                      <a:lumMod val="50000"/>
                    </a:srgbClr>
                  </a:solidFill>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 y="1584999"/>
              <a:ext cx="834547" cy="862366"/>
            </a:xfrm>
            <a:prstGeom prst="rect">
              <a:avLst/>
            </a:prstGeom>
          </p:spPr>
        </p:pic>
      </p:grpSp>
      <p:cxnSp>
        <p:nvCxnSpPr>
          <p:cNvPr id="52" name="Google Shape;829;p125"/>
          <p:cNvCxnSpPr/>
          <p:nvPr/>
        </p:nvCxnSpPr>
        <p:spPr>
          <a:xfrm>
            <a:off x="1557410" y="2184685"/>
            <a:ext cx="7005666" cy="0"/>
          </a:xfrm>
          <a:prstGeom prst="straightConnector1">
            <a:avLst/>
          </a:prstGeom>
          <a:noFill/>
          <a:ln w="9525" cap="flat" cmpd="sng">
            <a:solidFill>
              <a:schemeClr val="dk1"/>
            </a:solidFill>
            <a:prstDash val="dot"/>
            <a:miter lim="800000"/>
            <a:headEnd type="none" w="sm" len="sm"/>
            <a:tailEnd type="none" w="sm" len="sm"/>
          </a:ln>
        </p:spPr>
      </p:cxnSp>
      <p:grpSp>
        <p:nvGrpSpPr>
          <p:cNvPr id="2" name="Group 1">
            <a:extLst>
              <a:ext uri="{FF2B5EF4-FFF2-40B4-BE49-F238E27FC236}">
                <a16:creationId xmlns:a16="http://schemas.microsoft.com/office/drawing/2014/main" id="{517EF56A-C927-4A32-AF1E-45BD1CA812E5}"/>
              </a:ext>
            </a:extLst>
          </p:cNvPr>
          <p:cNvGrpSpPr/>
          <p:nvPr/>
        </p:nvGrpSpPr>
        <p:grpSpPr>
          <a:xfrm>
            <a:off x="1539025" y="2397869"/>
            <a:ext cx="6452592" cy="4064000"/>
            <a:chOff x="1539025" y="2397869"/>
            <a:chExt cx="6452592" cy="4064000"/>
          </a:xfrm>
        </p:grpSpPr>
        <p:graphicFrame>
          <p:nvGraphicFramePr>
            <p:cNvPr id="13" name="Diagram 12"/>
            <p:cNvGraphicFramePr/>
            <p:nvPr>
              <p:extLst>
                <p:ext uri="{D42A27DB-BD31-4B8C-83A1-F6EECF244321}">
                  <p14:modId xmlns:p14="http://schemas.microsoft.com/office/powerpoint/2010/main" val="2479842806"/>
                </p:ext>
              </p:extLst>
            </p:nvPr>
          </p:nvGraphicFramePr>
          <p:xfrm>
            <a:off x="1895617" y="239786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1539025" y="2712370"/>
              <a:ext cx="2175392" cy="36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HỢP ĐỒNG THƯƠNG MẠI VÔ HIỆU</a:t>
              </a:r>
            </a:p>
          </p:txBody>
        </p:sp>
      </p:grpSp>
      <p:sp>
        <p:nvSpPr>
          <p:cNvPr id="10" name="TextBox 9"/>
          <p:cNvSpPr txBox="1"/>
          <p:nvPr/>
        </p:nvSpPr>
        <p:spPr>
          <a:xfrm>
            <a:off x="2040064" y="726455"/>
            <a:ext cx="7103935" cy="1015663"/>
          </a:xfrm>
          <a:prstGeom prst="rect">
            <a:avLst/>
          </a:prstGeom>
          <a:noFill/>
        </p:spPr>
        <p:txBody>
          <a:bodyPr wrap="square" rtlCol="0">
            <a:spAutoFit/>
          </a:bodyPr>
          <a:lstStyle/>
          <a:p>
            <a:r>
              <a:rPr lang="en-US" sz="2000" b="1" dirty="0">
                <a:solidFill>
                  <a:schemeClr val="accent1">
                    <a:lumMod val="75000"/>
                  </a:schemeClr>
                </a:solidFill>
                <a:latin typeface="+mj-lt"/>
                <a:cs typeface="Times New Roman" pitchFamily="18" charset="0"/>
              </a:rPr>
              <a:t>PHÁP LUẬT HỢP ĐỒNG TRONG HOẠT ĐỘNG THƯƠNG MẠI TẠI VIỆT NAM</a:t>
            </a:r>
            <a:endParaRPr lang="en-US" sz="2000" dirty="0">
              <a:solidFill>
                <a:schemeClr val="accent1">
                  <a:lumMod val="75000"/>
                </a:schemeClr>
              </a:solidFill>
              <a:latin typeface="+mj-lt"/>
              <a:cs typeface="Times New Roman" pitchFamily="18" charset="0"/>
            </a:endParaRPr>
          </a:p>
          <a:p>
            <a:endParaRPr lang="en-US" sz="2000" dirty="0">
              <a:solidFill>
                <a:schemeClr val="tx1">
                  <a:lumMod val="65000"/>
                  <a:lumOff val="35000"/>
                </a:schemeClr>
              </a:solidFill>
              <a:latin typeface="+mj-lt"/>
              <a:cs typeface="Times New Roman" pitchFamily="18" charset="0"/>
            </a:endParaRPr>
          </a:p>
        </p:txBody>
      </p:sp>
    </p:spTree>
    <p:extLst>
      <p:ext uri="{BB962C8B-B14F-4D97-AF65-F5344CB8AC3E}">
        <p14:creationId xmlns:p14="http://schemas.microsoft.com/office/powerpoint/2010/main" val="2964416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2756</TotalTime>
  <Words>2990</Words>
  <Application>Microsoft Office PowerPoint</Application>
  <PresentationFormat>On-screen Show (4:3)</PresentationFormat>
  <Paragraphs>231</Paragraphs>
  <Slides>32</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32</vt:i4>
      </vt:variant>
    </vt:vector>
  </HeadingPairs>
  <TitlesOfParts>
    <vt:vector size="46" baseType="lpstr">
      <vt:lpstr>Aarial</vt:lpstr>
      <vt:lpstr>Arial</vt:lpstr>
      <vt:lpstr>Bookman Old Style</vt:lpstr>
      <vt:lpstr>Calibri</vt:lpstr>
      <vt:lpstr>Calibri Light</vt:lpstr>
      <vt:lpstr>Gill Sans MT</vt:lpstr>
      <vt:lpstr>Times New Roman</vt:lpstr>
      <vt:lpstr>Wingdings</vt:lpstr>
      <vt:lpstr>Wingdings 3</vt:lpstr>
      <vt:lpstr>13_Office Theme</vt:lpstr>
      <vt:lpstr>20_Office Theme</vt:lpstr>
      <vt:lpstr>21_Office Theme</vt:lpstr>
      <vt:lpstr>Origin</vt:lpstr>
      <vt:lpstr>1_Office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Tung NT</cp:lastModifiedBy>
  <cp:revision>401</cp:revision>
  <dcterms:created xsi:type="dcterms:W3CDTF">2017-05-27T02:01:07Z</dcterms:created>
  <dcterms:modified xsi:type="dcterms:W3CDTF">2018-12-18T02:17:30Z</dcterms:modified>
</cp:coreProperties>
</file>